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 id="2147484196" r:id="rId2"/>
  </p:sldMasterIdLst>
  <p:notesMasterIdLst>
    <p:notesMasterId r:id="rId73"/>
  </p:notesMasterIdLst>
  <p:handoutMasterIdLst>
    <p:handoutMasterId r:id="rId74"/>
  </p:handoutMasterIdLst>
  <p:sldIdLst>
    <p:sldId id="256" r:id="rId3"/>
    <p:sldId id="454" r:id="rId4"/>
    <p:sldId id="512" r:id="rId5"/>
    <p:sldId id="513" r:id="rId6"/>
    <p:sldId id="514" r:id="rId7"/>
    <p:sldId id="476" r:id="rId8"/>
    <p:sldId id="480" r:id="rId9"/>
    <p:sldId id="481" r:id="rId10"/>
    <p:sldId id="482" r:id="rId11"/>
    <p:sldId id="537" r:id="rId12"/>
    <p:sldId id="379" r:id="rId13"/>
    <p:sldId id="431" r:id="rId14"/>
    <p:sldId id="381" r:id="rId15"/>
    <p:sldId id="382" r:id="rId16"/>
    <p:sldId id="383" r:id="rId17"/>
    <p:sldId id="538" r:id="rId18"/>
    <p:sldId id="539" r:id="rId19"/>
    <p:sldId id="584" r:id="rId20"/>
    <p:sldId id="540" r:id="rId21"/>
    <p:sldId id="585" r:id="rId22"/>
    <p:sldId id="588" r:id="rId23"/>
    <p:sldId id="515" r:id="rId24"/>
    <p:sldId id="516" r:id="rId25"/>
    <p:sldId id="517" r:id="rId26"/>
    <p:sldId id="536" r:id="rId27"/>
    <p:sldId id="545" r:id="rId28"/>
    <p:sldId id="586" r:id="rId29"/>
    <p:sldId id="587" r:id="rId30"/>
    <p:sldId id="551" r:id="rId31"/>
    <p:sldId id="564" r:id="rId32"/>
    <p:sldId id="565" r:id="rId33"/>
    <p:sldId id="566" r:id="rId34"/>
    <p:sldId id="567" r:id="rId35"/>
    <p:sldId id="552" r:id="rId36"/>
    <p:sldId id="553" r:id="rId37"/>
    <p:sldId id="554" r:id="rId38"/>
    <p:sldId id="581" r:id="rId39"/>
    <p:sldId id="582" r:id="rId40"/>
    <p:sldId id="555" r:id="rId41"/>
    <p:sldId id="556" r:id="rId42"/>
    <p:sldId id="557" r:id="rId43"/>
    <p:sldId id="558" r:id="rId44"/>
    <p:sldId id="559" r:id="rId45"/>
    <p:sldId id="561" r:id="rId46"/>
    <p:sldId id="560" r:id="rId47"/>
    <p:sldId id="546" r:id="rId48"/>
    <p:sldId id="547" r:id="rId49"/>
    <p:sldId id="548" r:id="rId50"/>
    <p:sldId id="549" r:id="rId51"/>
    <p:sldId id="550" r:id="rId52"/>
    <p:sldId id="518" r:id="rId53"/>
    <p:sldId id="519" r:id="rId54"/>
    <p:sldId id="522" r:id="rId55"/>
    <p:sldId id="577" r:id="rId56"/>
    <p:sldId id="578" r:id="rId57"/>
    <p:sldId id="579" r:id="rId58"/>
    <p:sldId id="568" r:id="rId59"/>
    <p:sldId id="569" r:id="rId60"/>
    <p:sldId id="570" r:id="rId61"/>
    <p:sldId id="571" r:id="rId62"/>
    <p:sldId id="572" r:id="rId63"/>
    <p:sldId id="573" r:id="rId64"/>
    <p:sldId id="574" r:id="rId65"/>
    <p:sldId id="575" r:id="rId66"/>
    <p:sldId id="576" r:id="rId67"/>
    <p:sldId id="523" r:id="rId68"/>
    <p:sldId id="524" r:id="rId69"/>
    <p:sldId id="580" r:id="rId70"/>
    <p:sldId id="583" r:id="rId71"/>
    <p:sldId id="315" r:id="rId7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00000"/>
    <a:srgbClr val="333333"/>
    <a:srgbClr val="FFFFFF"/>
    <a:srgbClr val="442359"/>
    <a:srgbClr val="505050"/>
    <a:srgbClr val="CC00CC"/>
    <a:srgbClr val="5F5F5F"/>
    <a:srgbClr val="FF99FF"/>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68930" autoAdjust="0"/>
  </p:normalViewPr>
  <p:slideViewPr>
    <p:cSldViewPr>
      <p:cViewPr varScale="1">
        <p:scale>
          <a:sx n="58" d="100"/>
          <a:sy n="58" d="100"/>
        </p:scale>
        <p:origin x="78" y="246"/>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varScale="1">
      <p:scale>
        <a:sx n="1" d="1"/>
        <a:sy n="1" d="1"/>
      </p:scale>
      <p:origin x="0" y="-12708"/>
    </p:cViewPr>
  </p:sorterViewPr>
  <p:notesViewPr>
    <p:cSldViewPr showGuides="1">
      <p:cViewPr>
        <p:scale>
          <a:sx n="268" d="100"/>
          <a:sy n="268" d="100"/>
        </p:scale>
        <p:origin x="480" y="106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1/24/2014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1/24/2014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9207853-0DB8-4B24-869A-33D3878124D4}" type="datetime1">
              <a:rPr lang="en-US" smtClean="0"/>
              <a:t>1/24/2014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54959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A831DAD-3E37-47A9-92C0-193AD3FA2084}"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03029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4FF8DA0-1252-4B73-AC8D-F72CDE37B50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245299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4FF8DA0-1252-4B73-AC8D-F72CDE37B50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1868927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r>
              <a:rPr lang="en-US" dirty="0" smtClean="0"/>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BCC38A-3236-4F1A-871F-496CB8585F99}" type="datetime1">
              <a:rPr lang="en-US" smtClean="0"/>
              <a:t>1/24/2014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57264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4454D7-F3D9-4C7F-9DAC-DE3446A3CC99}" type="datetime1">
              <a:rPr lang="en-US" smtClean="0"/>
              <a:t>1/24/2014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8907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A831DAD-3E37-47A9-92C0-193AD3FA2084}"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4101111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0" dirty="0" smtClean="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4FF8DA0-1252-4B73-AC8D-F72CDE37B50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1838346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r>
              <a:rPr lang="en-US" smtClean="0"/>
              <a:t>Visual Studio 11</a:t>
            </a:r>
          </a:p>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EA5053CC-A2EF-40EC-8E8D-48AD80D88BB8}" type="datetime1">
              <a:rPr lang="en-US" smtClean="0"/>
              <a:t>1/24/2014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628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16768656-8066-4836-B7E8-ECE15826F853}"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78941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607B1F4-D697-4F92-B9C5-32DA4331899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33615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7094B28A-6BF2-4D6E-98AD-864855A9A81D}"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71316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1CE806B-4369-4497-AEC2-9EFCF2DB3E9A}" type="datetime1">
              <a:rPr lang="en-US" smtClean="0"/>
              <a:t>1/24/2014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13465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pl-PL"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4A831DAD-3E37-47A9-92C0-193AD3FA2084}"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635684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4FF8DA0-1252-4B73-AC8D-F72CDE37B50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614316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Visual Studio 11</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94FF8DA0-1252-4B73-AC8D-F72CDE37B508}" type="datetime1">
              <a:rPr lang="en-US" smtClean="0">
                <a:solidFill>
                  <a:prstClr val="black"/>
                </a:solidFill>
              </a:rPr>
              <a:pPr/>
              <a:t>1/24/2014</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23732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11" y="479775"/>
            <a:ext cx="1552931" cy="332660"/>
          </a:xfrm>
          <a:prstGeom prst="rect">
            <a:avLst/>
          </a:prstGeom>
        </p:spPr>
      </p:pic>
    </p:spTree>
    <p:extLst>
      <p:ext uri="{BB962C8B-B14F-4D97-AF65-F5344CB8AC3E}">
        <p14:creationId xmlns:p14="http://schemas.microsoft.com/office/powerpoint/2010/main" val="3826270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7" y="1"/>
            <a:ext cx="12435840" cy="699265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638" y="2125663"/>
            <a:ext cx="5486400" cy="457200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3925"/>
            <a:ext cx="5487988" cy="27449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4868863"/>
            <a:ext cx="54879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1208764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8" name="Rectangle 17"/>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2"/>
            <a:ext cx="7316788" cy="2743200"/>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868862"/>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89" y="3"/>
            <a:ext cx="12434704" cy="6994521"/>
          </a:xfrm>
          <a:prstGeom prst="rect">
            <a:avLst/>
          </a:prstGeom>
        </p:spPr>
      </p:pic>
      <p:sp>
        <p:nvSpPr>
          <p:cNvPr id="19" name="Rectangle 18"/>
          <p:cNvSpPr/>
          <p:nvPr userDrawn="1"/>
        </p:nvSpPr>
        <p:spPr bwMode="gray">
          <a:xfrm>
            <a:off x="274638" y="2125663"/>
            <a:ext cx="7315200" cy="27432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6862"/>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73050" y="2125662"/>
            <a:ext cx="7316788" cy="274319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864608"/>
            <a:ext cx="5487988"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9488880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457198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9" y="48672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5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74702" y="1211287"/>
            <a:ext cx="7315200" cy="365757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1210470"/>
            <a:ext cx="7315200" cy="1829594"/>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038475"/>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4868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425183" y="6182089"/>
            <a:ext cx="1552931" cy="332660"/>
          </a:xfrm>
          <a:prstGeom prst="rect">
            <a:avLst/>
          </a:prstGeom>
        </p:spPr>
      </p:pic>
    </p:spTree>
    <p:extLst>
      <p:ext uri="{BB962C8B-B14F-4D97-AF65-F5344CB8AC3E}">
        <p14:creationId xmlns:p14="http://schemas.microsoft.com/office/powerpoint/2010/main" val="21781747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511994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38874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361389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reaker Option 2">
    <p:spTree>
      <p:nvGrpSpPr>
        <p:cNvPr id="1" name=""/>
        <p:cNvGrpSpPr/>
        <p:nvPr/>
      </p:nvGrpSpPr>
      <p:grpSpPr>
        <a:xfrm>
          <a:off x="0" y="0"/>
          <a:ext cx="0" cy="0"/>
          <a:chOff x="0" y="0"/>
          <a:chExt cx="0" cy="0"/>
        </a:xfrm>
      </p:grpSpPr>
      <p:pic>
        <p:nvPicPr>
          <p:cNvPr id="4" name="Picture 3" descr="PPT_breaker_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 y="0"/>
            <a:ext cx="12436475" cy="6992703"/>
          </a:xfrm>
          <a:prstGeom prst="rect">
            <a:avLst/>
          </a:prstGeom>
          <a:solidFill>
            <a:srgbClr val="68217A"/>
          </a:solidFill>
        </p:spPr>
      </p:pic>
      <p:sp>
        <p:nvSpPr>
          <p:cNvPr id="5" name="Text Placeholder 4"/>
          <p:cNvSpPr>
            <a:spLocks noGrp="1"/>
          </p:cNvSpPr>
          <p:nvPr>
            <p:ph type="body" sz="quarter" idx="10"/>
          </p:nvPr>
        </p:nvSpPr>
        <p:spPr>
          <a:xfrm>
            <a:off x="531280" y="2942983"/>
            <a:ext cx="5683720" cy="2215637"/>
          </a:xfrm>
        </p:spPr>
        <p:txBody>
          <a:bodyPr/>
          <a:lstStyle>
            <a:lvl1pPr marL="0" indent="0">
              <a:buNone/>
              <a:defRPr sz="6100">
                <a:solidFill>
                  <a:schemeClr val="bg1"/>
                </a:solidFill>
              </a:defRPr>
            </a:lvl1pPr>
            <a:lvl2pPr marL="4859" indent="0">
              <a:spcBef>
                <a:spcPts val="918"/>
              </a:spcBef>
              <a:buNone/>
              <a:defRPr sz="2900">
                <a:solidFill>
                  <a:schemeClr val="accent3"/>
                </a:solidFill>
                <a:latin typeface="+mj-lt"/>
              </a:defRPr>
            </a:lvl2pPr>
            <a:lvl3pPr marL="4859" indent="0">
              <a:buNone/>
              <a:defRPr/>
            </a:lvl3pPr>
            <a:lvl4pPr marL="4859" indent="0">
              <a:buNone/>
              <a:defRPr/>
            </a:lvl4pPr>
            <a:lvl5pPr marL="4859" indent="0">
              <a:buNone/>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543957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638" y="3954457"/>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74638" y="29686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409969" y="479775"/>
            <a:ext cx="1552931" cy="332660"/>
          </a:xfrm>
          <a:prstGeom prst="rect">
            <a:avLst/>
          </a:prstGeom>
        </p:spPr>
      </p:pic>
    </p:spTree>
    <p:extLst>
      <p:ext uri="{BB962C8B-B14F-4D97-AF65-F5344CB8AC3E}">
        <p14:creationId xmlns:p14="http://schemas.microsoft.com/office/powerpoint/2010/main" val="54141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gradFill>
                  <a:gsLst>
                    <a:gs pos="0">
                      <a:schemeClr val="tx2"/>
                    </a:gs>
                    <a:gs pos="86000">
                      <a:schemeClr val="tx2"/>
                    </a:gs>
                  </a:gsLst>
                  <a:lin ang="5400000" scaled="0"/>
                </a:gradFill>
                <a:latin typeface="Segoe UI Light" pitchFamily="34" charset="0"/>
              </a:defRPr>
            </a:lvl1pPr>
            <a:lvl2pPr marL="0" indent="0">
              <a:spcBef>
                <a:spcPts val="0"/>
              </a:spcBef>
              <a:spcAft>
                <a:spcPts val="408"/>
              </a:spcAft>
              <a:buNone/>
              <a:defRPr sz="2040" spc="-51" baseline="0">
                <a:gradFill>
                  <a:gsLst>
                    <a:gs pos="0">
                      <a:schemeClr val="tx2"/>
                    </a:gs>
                    <a:gs pos="86000">
                      <a:schemeClr val="tx2"/>
                    </a:gs>
                  </a:gsLst>
                  <a:lin ang="5400000" scaled="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02159673"/>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0729432"/>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2393896"/>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4367628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9355704" y="6414412"/>
            <a:ext cx="2858863" cy="32591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5177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50195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bg1"/>
                    </a:gs>
                    <a:gs pos="100000">
                      <a:schemeClr val="bg1"/>
                    </a:gs>
                  </a:gsLst>
                  <a:lin ang="5400000" scaled="0"/>
                </a:gradFill>
              </a:defRPr>
            </a:lvl1pPr>
          </a:lstStyle>
          <a:p>
            <a:r>
              <a:rPr lang="en-US" smtClean="0"/>
              <a:t>Click to edit Master title style</a:t>
            </a:r>
            <a:endParaRPr lang="en-US" dirty="0"/>
          </a:p>
        </p:txBody>
      </p:sp>
      <p:sp>
        <p:nvSpPr>
          <p:cNvPr id="4"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bg1"/>
                    </a:gs>
                    <a:gs pos="100000">
                      <a:schemeClr val="bg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bg1"/>
                    </a:gs>
                    <a:gs pos="100000">
                      <a:schemeClr val="bg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bg1"/>
                    </a:gs>
                    <a:gs pos="100000">
                      <a:schemeClr val="bg1"/>
                    </a:gs>
                  </a:gsLst>
                  <a:lin ang="5400000" scaled="0"/>
                </a:gradFill>
                <a:latin typeface="+mn-lt"/>
                <a:ea typeface="+mn-ea"/>
                <a:cs typeface="+mn-cs"/>
              </a:defRPr>
            </a:lvl3pPr>
            <a:lvl4pPr marL="1580233" indent="-349724">
              <a:buClr>
                <a:srgbClr val="FFFFFF"/>
              </a:buClr>
              <a:buSzPct val="70000"/>
              <a:buFont typeface="Wingdings" pitchFamily="2" charset="2"/>
              <a:buChar char="l"/>
              <a:defRPr lang="en-US" sz="1836" kern="1200" dirty="0" smtClean="0">
                <a:gradFill>
                  <a:gsLst>
                    <a:gs pos="0">
                      <a:schemeClr val="bg1"/>
                    </a:gs>
                    <a:gs pos="100000">
                      <a:schemeClr val="bg1"/>
                    </a:gs>
                  </a:gsLst>
                  <a:lin ang="5400000" scaled="0"/>
                </a:gradFill>
                <a:latin typeface="+mn-lt"/>
                <a:ea typeface="+mn-ea"/>
                <a:cs typeface="+mn-cs"/>
              </a:defRPr>
            </a:lvl4pPr>
            <a:lvl5pPr marL="1810144" indent="-349724">
              <a:buClr>
                <a:srgbClr val="FFFFFF"/>
              </a:buClr>
              <a:buSzPct val="70000"/>
              <a:buFont typeface="Wingdings" pitchFamily="2" charset="2"/>
              <a:buChar char="l"/>
              <a:defRPr lang="en-US" sz="1836" kern="1200" dirty="0">
                <a:gradFill>
                  <a:gsLst>
                    <a:gs pos="0">
                      <a:schemeClr val="bg1"/>
                    </a:gs>
                    <a:gs pos="100000">
                      <a:schemeClr val="bg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29941959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bg1"/>
                    </a:gs>
                    <a:gs pos="100000">
                      <a:schemeClr val="bg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bg1"/>
                    </a:gs>
                    <a:gs pos="100000">
                      <a:schemeClr val="bg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bg1"/>
                    </a:gs>
                    <a:gs pos="100000">
                      <a:schemeClr val="bg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bg1"/>
                    </a:gs>
                    <a:gs pos="100000">
                      <a:schemeClr val="bg1"/>
                    </a:gs>
                  </a:gsLst>
                  <a:lin ang="5400000" scaled="0"/>
                </a:gradFill>
                <a:latin typeface="+mn-lt"/>
                <a:ea typeface="+mn-ea"/>
                <a:cs typeface="+mn-cs"/>
              </a:defRPr>
            </a:lvl3pPr>
            <a:lvl4pPr marL="1580233" indent="-349724">
              <a:buClr>
                <a:srgbClr val="FFFFFF"/>
              </a:buClr>
              <a:buSzPct val="70000"/>
              <a:buFont typeface="Wingdings" pitchFamily="2" charset="2"/>
              <a:buChar char="l"/>
              <a:defRPr lang="en-US" sz="1836" kern="1200" dirty="0" smtClean="0">
                <a:gradFill>
                  <a:gsLst>
                    <a:gs pos="0">
                      <a:schemeClr val="bg1"/>
                    </a:gs>
                    <a:gs pos="100000">
                      <a:schemeClr val="bg1"/>
                    </a:gs>
                  </a:gsLst>
                  <a:lin ang="5400000" scaled="0"/>
                </a:gradFill>
                <a:latin typeface="+mn-lt"/>
                <a:ea typeface="+mn-ea"/>
                <a:cs typeface="+mn-cs"/>
              </a:defRPr>
            </a:lvl4pPr>
            <a:lvl5pPr marL="1810144" indent="-349724">
              <a:buClr>
                <a:srgbClr val="FFFFFF"/>
              </a:buClr>
              <a:buSzPct val="70000"/>
              <a:buFont typeface="Wingdings" pitchFamily="2" charset="2"/>
              <a:buChar char="l"/>
              <a:defRPr lang="en-US" sz="1836" kern="1200" dirty="0">
                <a:gradFill>
                  <a:gsLst>
                    <a:gs pos="0">
                      <a:schemeClr val="bg1"/>
                    </a:gs>
                    <a:gs pos="100000">
                      <a:schemeClr val="bg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373465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32035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8" name="Rectangle 17"/>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436476" cy="6994525"/>
          </a:xfrm>
          <a:prstGeom prst="rect">
            <a:avLst/>
          </a:prstGeom>
        </p:spPr>
      </p:pic>
      <p:sp>
        <p:nvSpPr>
          <p:cNvPr id="20" name="Rectangle 19"/>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4"/>
            <a:ext cx="7316788" cy="1828800"/>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2414434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19"/>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12"/>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74638" y="295275"/>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58360" y="6182089"/>
            <a:ext cx="1552931" cy="332660"/>
          </a:xfrm>
          <a:prstGeom prst="rect">
            <a:avLst/>
          </a:prstGeom>
        </p:spPr>
      </p:pic>
    </p:spTree>
    <p:extLst>
      <p:ext uri="{BB962C8B-B14F-4D97-AF65-F5344CB8AC3E}">
        <p14:creationId xmlns:p14="http://schemas.microsoft.com/office/powerpoint/2010/main" val="1509612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436476" cy="699452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5208" y="480503"/>
            <a:ext cx="1552931" cy="332660"/>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10" Type="http://schemas.openxmlformats.org/officeDocument/2006/relationships/theme" Target="../theme/theme2.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03" r:id="rId3"/>
    <p:sldLayoutId id="2147484168" r:id="rId4"/>
    <p:sldLayoutId id="2147484163" r:id="rId5"/>
    <p:sldLayoutId id="2147484161" r:id="rId6"/>
    <p:sldLayoutId id="2147484169" r:id="rId7"/>
    <p:sldLayoutId id="2147484180" r:id="rId8"/>
    <p:sldLayoutId id="2147484170" r:id="rId9"/>
    <p:sldLayoutId id="2147484177" r:id="rId10"/>
    <p:sldLayoutId id="2147484173" r:id="rId11"/>
    <p:sldLayoutId id="2147484179" r:id="rId12"/>
    <p:sldLayoutId id="2147484172" r:id="rId13"/>
    <p:sldLayoutId id="2147484181" r:id="rId14"/>
    <p:sldLayoutId id="2147484162" r:id="rId15"/>
    <p:sldLayoutId id="2147484164" r:id="rId16"/>
    <p:sldLayoutId id="2147484105" r:id="rId17"/>
    <p:sldLayoutId id="2147484182" r:id="rId18"/>
    <p:sldLayoutId id="2147484130" r:id="rId19"/>
    <p:sldLayoutId id="2147484101" r:id="rId20"/>
    <p:sldLayoutId id="2147484102" r:id="rId21"/>
    <p:sldLayoutId id="2147484087" r:id="rId22"/>
    <p:sldLayoutId id="2147484098" r:id="rId23"/>
    <p:sldLayoutId id="2147484086" r:id="rId24"/>
    <p:sldLayoutId id="2147484107" r:id="rId25"/>
    <p:sldLayoutId id="2147484099" r:id="rId26"/>
    <p:sldLayoutId id="2147484100" r:id="rId27"/>
    <p:sldLayoutId id="2147484089" r:id="rId28"/>
    <p:sldLayoutId id="2147484106" r:id="rId29"/>
    <p:sldLayoutId id="2147484092" r:id="rId30"/>
    <p:sldLayoutId id="2147484093" r:id="rId31"/>
    <p:sldLayoutId id="2147484127" r:id="rId32"/>
    <p:sldLayoutId id="2147484128" r:id="rId33"/>
    <p:sldLayoutId id="2147484129" r:id="rId34"/>
    <p:sldLayoutId id="2147484094" r:id="rId35"/>
    <p:sldLayoutId id="2147484096" r:id="rId36"/>
    <p:sldLayoutId id="2147484185" r:id="rId37"/>
    <p:sldLayoutId id="2147484191" r:id="rId38"/>
    <p:sldLayoutId id="2147484207" r:id="rId3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BFBF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338628"/>
      </p:ext>
    </p:extLst>
  </p:cSld>
  <p:clrMap bg1="lt1" tx1="dk1" bg2="lt2" tx2="dk2" accent1="accent1" accent2="accent2" accent3="accent3" accent4="accent4" accent5="accent5" accent6="accent6" hlink="hlink" folHlink="folHlink"/>
  <p:sldLayoutIdLst>
    <p:sldLayoutId id="2147484197" r:id="rId1"/>
    <p:sldLayoutId id="2147484198" r:id="rId2"/>
    <p:sldLayoutId id="2147484199" r:id="rId3"/>
    <p:sldLayoutId id="2147484200" r:id="rId4"/>
    <p:sldLayoutId id="2147484201" r:id="rId5"/>
    <p:sldLayoutId id="2147484202" r:id="rId6"/>
    <p:sldLayoutId id="2147484203" r:id="rId7"/>
    <p:sldLayoutId id="2147484204" r:id="rId8"/>
    <p:sldLayoutId id="2147484206"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a:gsLst>
              <a:gs pos="0">
                <a:schemeClr val="tx2"/>
              </a:gs>
              <a:gs pos="86000">
                <a:schemeClr val="tx2"/>
              </a:gs>
            </a:gsLst>
            <a:lin ang="5400000" scaled="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a:gsLst>
              <a:gs pos="0">
                <a:schemeClr val="tx2"/>
              </a:gs>
              <a:gs pos="86000">
                <a:schemeClr val="tx2"/>
              </a:gs>
            </a:gsLst>
            <a:lin ang="5400000" scaled="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a:gsLst>
              <a:gs pos="0">
                <a:schemeClr val="tx2"/>
              </a:gs>
              <a:gs pos="86000">
                <a:schemeClr val="tx2"/>
              </a:gs>
            </a:gsLst>
            <a:lin ang="5400000" scaled="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a:gsLst>
              <a:gs pos="0">
                <a:schemeClr val="tx2"/>
              </a:gs>
              <a:gs pos="86000">
                <a:schemeClr val="tx2"/>
              </a:gs>
            </a:gsLst>
            <a:lin ang="5400000" scaled="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msdn.microsoft.com/en-us/library/ee461596.aspx" TargetMode="Externa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0.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0.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1.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7.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29605" y="5168638"/>
            <a:ext cx="7848872" cy="1830388"/>
          </a:xfrm>
        </p:spPr>
        <p:txBody>
          <a:bodyPr/>
          <a:lstStyle/>
          <a:p>
            <a:r>
              <a:rPr lang="pl-PL" dirty="0" smtClean="0"/>
              <a:t>Bartłomiej Zass</a:t>
            </a:r>
          </a:p>
          <a:p>
            <a:r>
              <a:rPr lang="pl-PL" dirty="0" smtClean="0"/>
              <a:t>Microsoft Polska</a:t>
            </a:r>
          </a:p>
        </p:txBody>
      </p:sp>
      <p:sp>
        <p:nvSpPr>
          <p:cNvPr id="3" name="Title 2"/>
          <p:cNvSpPr>
            <a:spLocks noGrp="1"/>
          </p:cNvSpPr>
          <p:nvPr>
            <p:ph type="title"/>
          </p:nvPr>
        </p:nvSpPr>
        <p:spPr>
          <a:xfrm>
            <a:off x="529605" y="2129110"/>
            <a:ext cx="10058336" cy="1837298"/>
          </a:xfrm>
        </p:spPr>
        <p:txBody>
          <a:bodyPr/>
          <a:lstStyle/>
          <a:p>
            <a:r>
              <a:rPr lang="pl-PL" dirty="0"/>
              <a:t>Zarządzanie cyklem produkcji oprogramowania w Visual Studio </a:t>
            </a:r>
            <a:r>
              <a:rPr lang="pl-PL" dirty="0" smtClean="0"/>
              <a:t>201</a:t>
            </a:r>
            <a:r>
              <a:rPr lang="en-US" dirty="0" smtClean="0"/>
              <a:t>3</a:t>
            </a:r>
            <a:r>
              <a:rPr lang="pl-PL" dirty="0" smtClean="0"/>
              <a:t> </a:t>
            </a:r>
            <a:r>
              <a:rPr lang="pl-PL" dirty="0"/>
              <a:t>i TFS </a:t>
            </a:r>
            <a:r>
              <a:rPr lang="pl-PL" dirty="0" smtClean="0"/>
              <a:t>201</a:t>
            </a:r>
            <a:r>
              <a:rPr lang="en-US" dirty="0" smtClean="0"/>
              <a:t>3</a:t>
            </a:r>
            <a:endParaRPr lang="pl-PL" dirty="0"/>
          </a:p>
        </p:txBody>
      </p:sp>
    </p:spTree>
    <p:extLst>
      <p:ext uri="{BB962C8B-B14F-4D97-AF65-F5344CB8AC3E}">
        <p14:creationId xmlns:p14="http://schemas.microsoft.com/office/powerpoint/2010/main" val="34269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3"/>
          <a:stretch>
            <a:fillRect/>
          </a:stretch>
        </p:blipFill>
        <p:spPr>
          <a:xfrm>
            <a:off x="734003" y="112886"/>
            <a:ext cx="10970835" cy="6740084"/>
          </a:xfrm>
          <a:prstGeom prst="rect">
            <a:avLst/>
          </a:prstGeom>
        </p:spPr>
      </p:pic>
    </p:spTree>
    <p:extLst>
      <p:ext uri="{BB962C8B-B14F-4D97-AF65-F5344CB8AC3E}">
        <p14:creationId xmlns:p14="http://schemas.microsoft.com/office/powerpoint/2010/main" val="392287671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TFS - </a:t>
            </a:r>
            <a:r>
              <a:rPr lang="pl-PL" dirty="0"/>
              <a:t>Product Backlog</a:t>
            </a:r>
          </a:p>
        </p:txBody>
      </p:sp>
      <p:pic>
        <p:nvPicPr>
          <p:cNvPr id="3" name="Picture 2"/>
          <p:cNvPicPr>
            <a:picLocks noChangeAspect="1"/>
          </p:cNvPicPr>
          <p:nvPr/>
        </p:nvPicPr>
        <p:blipFill>
          <a:blip r:embed="rId2"/>
          <a:stretch>
            <a:fillRect/>
          </a:stretch>
        </p:blipFill>
        <p:spPr>
          <a:xfrm>
            <a:off x="2355534" y="1192191"/>
            <a:ext cx="7727773" cy="5795830"/>
          </a:xfrm>
          <a:prstGeom prst="rect">
            <a:avLst/>
          </a:prstGeom>
        </p:spPr>
      </p:pic>
    </p:spTree>
    <p:extLst>
      <p:ext uri="{BB962C8B-B14F-4D97-AF65-F5344CB8AC3E}">
        <p14:creationId xmlns:p14="http://schemas.microsoft.com/office/powerpoint/2010/main" val="1266214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3621" y="472926"/>
            <a:ext cx="11374767" cy="5997154"/>
          </a:xfrm>
          <a:prstGeom prst="rect">
            <a:avLst/>
          </a:prstGeom>
        </p:spPr>
      </p:pic>
    </p:spTree>
    <p:extLst>
      <p:ext uri="{BB962C8B-B14F-4D97-AF65-F5344CB8AC3E}">
        <p14:creationId xmlns:p14="http://schemas.microsoft.com/office/powerpoint/2010/main" val="21791626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TFS – Iteration Backlog</a:t>
            </a:r>
            <a:endParaRPr lang="pl-PL" dirty="0"/>
          </a:p>
        </p:txBody>
      </p:sp>
      <p:pic>
        <p:nvPicPr>
          <p:cNvPr id="3" name="Picture 2"/>
          <p:cNvPicPr>
            <a:picLocks noChangeAspect="1"/>
          </p:cNvPicPr>
          <p:nvPr/>
        </p:nvPicPr>
        <p:blipFill>
          <a:blip r:embed="rId2"/>
          <a:stretch>
            <a:fillRect/>
          </a:stretch>
        </p:blipFill>
        <p:spPr>
          <a:xfrm>
            <a:off x="0" y="1212849"/>
            <a:ext cx="7621488" cy="5716116"/>
          </a:xfrm>
          <a:prstGeom prst="rect">
            <a:avLst/>
          </a:prstGeom>
        </p:spPr>
      </p:pic>
      <p:pic>
        <p:nvPicPr>
          <p:cNvPr id="4" name="Picture 3"/>
          <p:cNvPicPr>
            <a:picLocks noChangeAspect="1"/>
          </p:cNvPicPr>
          <p:nvPr/>
        </p:nvPicPr>
        <p:blipFill rotWithShape="1">
          <a:blip r:embed="rId3"/>
          <a:srcRect r="10558"/>
          <a:stretch/>
        </p:blipFill>
        <p:spPr>
          <a:xfrm>
            <a:off x="7998440" y="1769070"/>
            <a:ext cx="4438035" cy="2428571"/>
          </a:xfrm>
          <a:prstGeom prst="rect">
            <a:avLst/>
          </a:prstGeom>
          <a:noFill/>
          <a:ln>
            <a:noFill/>
          </a:ln>
        </p:spPr>
      </p:pic>
    </p:spTree>
    <p:extLst>
      <p:ext uri="{BB962C8B-B14F-4D97-AF65-F5344CB8AC3E}">
        <p14:creationId xmlns:p14="http://schemas.microsoft.com/office/powerpoint/2010/main" val="1217707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2833861" y="1212849"/>
            <a:ext cx="7324463" cy="5493347"/>
          </a:xfrm>
          <a:prstGeom prst="rect">
            <a:avLst/>
          </a:prstGeom>
        </p:spPr>
      </p:pic>
    </p:spTree>
    <p:extLst>
      <p:ext uri="{BB962C8B-B14F-4D97-AF65-F5344CB8AC3E}">
        <p14:creationId xmlns:p14="http://schemas.microsoft.com/office/powerpoint/2010/main" val="2870834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2412582" y="1208855"/>
            <a:ext cx="7613678" cy="5710259"/>
          </a:xfrm>
          <a:prstGeom prst="rect">
            <a:avLst/>
          </a:prstGeom>
        </p:spPr>
      </p:pic>
    </p:spTree>
    <p:extLst>
      <p:ext uri="{BB962C8B-B14F-4D97-AF65-F5344CB8AC3E}">
        <p14:creationId xmlns:p14="http://schemas.microsoft.com/office/powerpoint/2010/main" val="323269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1342046" y="-159881"/>
            <a:ext cx="9752381" cy="7314286"/>
          </a:xfrm>
          <a:prstGeom prst="rect">
            <a:avLst/>
          </a:prstGeom>
        </p:spPr>
      </p:pic>
    </p:spTree>
    <p:extLst>
      <p:ext uri="{BB962C8B-B14F-4D97-AF65-F5344CB8AC3E}">
        <p14:creationId xmlns:p14="http://schemas.microsoft.com/office/powerpoint/2010/main" val="234901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2098674" y="468312"/>
            <a:ext cx="8239125" cy="6057900"/>
          </a:xfrm>
          <a:prstGeom prst="rect">
            <a:avLst/>
          </a:prstGeom>
        </p:spPr>
      </p:pic>
    </p:spTree>
    <p:extLst>
      <p:ext uri="{BB962C8B-B14F-4D97-AF65-F5344CB8AC3E}">
        <p14:creationId xmlns:p14="http://schemas.microsoft.com/office/powerpoint/2010/main" val="86152739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p:nvPr/>
        </p:nvPicPr>
        <p:blipFill>
          <a:blip r:embed="rId2"/>
          <a:stretch>
            <a:fillRect/>
          </a:stretch>
        </p:blipFill>
        <p:spPr>
          <a:xfrm>
            <a:off x="809437" y="976982"/>
            <a:ext cx="10819968" cy="5256584"/>
          </a:xfrm>
          <a:prstGeom prst="rect">
            <a:avLst/>
          </a:prstGeom>
        </p:spPr>
      </p:pic>
    </p:spTree>
    <p:extLst>
      <p:ext uri="{BB962C8B-B14F-4D97-AF65-F5344CB8AC3E}">
        <p14:creationId xmlns:p14="http://schemas.microsoft.com/office/powerpoint/2010/main" val="38203242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2084387" y="444499"/>
            <a:ext cx="8267700" cy="6105525"/>
          </a:xfrm>
          <a:prstGeom prst="rect">
            <a:avLst/>
          </a:prstGeom>
        </p:spPr>
      </p:pic>
    </p:spTree>
    <p:extLst>
      <p:ext uri="{BB962C8B-B14F-4D97-AF65-F5344CB8AC3E}">
        <p14:creationId xmlns:p14="http://schemas.microsoft.com/office/powerpoint/2010/main" val="337886535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lock Arc 68"/>
          <p:cNvSpPr/>
          <p:nvPr/>
        </p:nvSpPr>
        <p:spPr bwMode="auto">
          <a:xfrm>
            <a:off x="8357602" y="1636998"/>
            <a:ext cx="2883092" cy="3093562"/>
          </a:xfrm>
          <a:custGeom>
            <a:avLst/>
            <a:gdLst/>
            <a:ahLst/>
            <a:cxnLst/>
            <a:rect l="l" t="t" r="r" b="b"/>
            <a:pathLst>
              <a:path w="2826817" h="3033179">
                <a:moveTo>
                  <a:pt x="299900" y="0"/>
                </a:moveTo>
                <a:cubicBezTo>
                  <a:pt x="1556937" y="602882"/>
                  <a:pt x="2494613" y="1664766"/>
                  <a:pt x="2826817" y="2935476"/>
                </a:cubicBezTo>
                <a:lnTo>
                  <a:pt x="2278512" y="3033179"/>
                </a:lnTo>
                <a:cubicBezTo>
                  <a:pt x="1973172" y="1919653"/>
                  <a:pt x="1128109" y="992152"/>
                  <a:pt x="0" y="471522"/>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587" tIns="44293" rIns="44293" bIns="88587" numCol="1" spcCol="0" rtlCol="0" fromWordArt="0" anchor="b" anchorCtr="0" forceAA="0" compatLnSpc="1">
            <a:prstTxWarp prst="textNoShape">
              <a:avLst/>
            </a:prstTxWarp>
            <a:noAutofit/>
          </a:bodyPr>
          <a:lstStyle/>
          <a:p>
            <a:pPr algn="ctr" defTabSz="885565" fontAlgn="base">
              <a:spcBef>
                <a:spcPct val="0"/>
              </a:spcBef>
              <a:spcAft>
                <a:spcPct val="0"/>
              </a:spcAft>
            </a:pPr>
            <a:endParaRPr lang="en-US" sz="1836" spc="-49" dirty="0">
              <a:solidFill>
                <a:schemeClr val="bg1"/>
              </a:solidFill>
              <a:ea typeface="Segoe UI" pitchFamily="34" charset="0"/>
              <a:cs typeface="Segoe UI" pitchFamily="34" charset="0"/>
            </a:endParaRPr>
          </a:p>
        </p:txBody>
      </p:sp>
      <p:sp>
        <p:nvSpPr>
          <p:cNvPr id="4" name="Block Arc 68"/>
          <p:cNvSpPr/>
          <p:nvPr/>
        </p:nvSpPr>
        <p:spPr bwMode="auto">
          <a:xfrm>
            <a:off x="1152985" y="1079395"/>
            <a:ext cx="6341247" cy="3665120"/>
          </a:xfrm>
          <a:custGeom>
            <a:avLst/>
            <a:gdLst/>
            <a:ahLst/>
            <a:cxnLst/>
            <a:rect l="l" t="t" r="r" b="b"/>
            <a:pathLst>
              <a:path w="6217473" h="3593581">
                <a:moveTo>
                  <a:pt x="4923860" y="50"/>
                </a:moveTo>
                <a:cubicBezTo>
                  <a:pt x="5370612" y="-1802"/>
                  <a:pt x="5804232" y="47665"/>
                  <a:pt x="6217473" y="142823"/>
                </a:cubicBezTo>
                <a:lnTo>
                  <a:pt x="6056020" y="674370"/>
                </a:lnTo>
                <a:cubicBezTo>
                  <a:pt x="5694795" y="594685"/>
                  <a:pt x="5316391" y="553108"/>
                  <a:pt x="4926773" y="554674"/>
                </a:cubicBezTo>
                <a:cubicBezTo>
                  <a:pt x="2797720" y="563232"/>
                  <a:pt x="1017786" y="1857108"/>
                  <a:pt x="547857" y="3593581"/>
                </a:cubicBezTo>
                <a:lnTo>
                  <a:pt x="0" y="3497330"/>
                </a:lnTo>
                <a:cubicBezTo>
                  <a:pt x="514225" y="1501267"/>
                  <a:pt x="2520921" y="10014"/>
                  <a:pt x="4923860" y="50"/>
                </a:cubicBezTo>
                <a:close/>
              </a:path>
            </a:pathLst>
          </a:custGeom>
          <a:solidFill>
            <a:srgbClr val="910091"/>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kern="0" spc="-51" dirty="0">
              <a:solidFill>
                <a:schemeClr val="bg1"/>
              </a:solidFill>
              <a:latin typeface="Segoe UI" pitchFamily="34" charset="0"/>
              <a:ea typeface="Segoe UI" pitchFamily="34" charset="0"/>
              <a:cs typeface="Segoe UI" pitchFamily="34" charset="0"/>
            </a:endParaRPr>
          </a:p>
        </p:txBody>
      </p:sp>
      <p:sp>
        <p:nvSpPr>
          <p:cNvPr id="5" name="TextBox 4"/>
          <p:cNvSpPr txBox="1"/>
          <p:nvPr/>
        </p:nvSpPr>
        <p:spPr>
          <a:xfrm rot="12893916" flipH="1" flipV="1">
            <a:off x="5934574" y="1956903"/>
            <a:ext cx="4994664" cy="2450127"/>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JAVA</a:t>
            </a:r>
          </a:p>
        </p:txBody>
      </p:sp>
      <p:sp>
        <p:nvSpPr>
          <p:cNvPr id="8" name="TextBox 7"/>
          <p:cNvSpPr txBox="1"/>
          <p:nvPr/>
        </p:nvSpPr>
        <p:spPr>
          <a:xfrm rot="9451067" flipH="1" flipV="1">
            <a:off x="2037776" y="1688460"/>
            <a:ext cx="4994664" cy="1993538"/>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SERVER AND DB</a:t>
            </a:r>
          </a:p>
        </p:txBody>
      </p:sp>
      <p:sp>
        <p:nvSpPr>
          <p:cNvPr id="12" name="TextBox 11"/>
          <p:cNvSpPr txBox="1"/>
          <p:nvPr/>
        </p:nvSpPr>
        <p:spPr>
          <a:xfrm>
            <a:off x="850326"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Planning</a:t>
            </a:r>
          </a:p>
        </p:txBody>
      </p:sp>
      <p:cxnSp>
        <p:nvCxnSpPr>
          <p:cNvPr id="13" name="Straight Connector 12"/>
          <p:cNvCxnSpPr/>
          <p:nvPr/>
        </p:nvCxnSpPr>
        <p:spPr>
          <a:xfrm>
            <a:off x="2372643" y="5993383"/>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917484" y="4125513"/>
            <a:ext cx="2537921" cy="1406018"/>
            <a:chOff x="4904309" y="3956705"/>
            <a:chExt cx="2380204" cy="1317302"/>
          </a:xfrm>
        </p:grpSpPr>
        <p:sp>
          <p:nvSpPr>
            <p:cNvPr id="15" name="Pie 9"/>
            <p:cNvSpPr/>
            <p:nvPr/>
          </p:nvSpPr>
          <p:spPr bwMode="auto">
            <a:xfrm rot="10800000">
              <a:off x="4904309" y="3956705"/>
              <a:ext cx="2380204" cy="1317302"/>
            </a:xfrm>
            <a:custGeom>
              <a:avLst/>
              <a:gdLst/>
              <a:ahLst/>
              <a:cxnLst/>
              <a:rect l="l" t="t" r="r" b="b"/>
              <a:pathLst>
                <a:path w="2133926" h="1066721">
                  <a:moveTo>
                    <a:pt x="0" y="0"/>
                  </a:moveTo>
                  <a:lnTo>
                    <a:pt x="2133926" y="0"/>
                  </a:lnTo>
                  <a:cubicBezTo>
                    <a:pt x="2133801" y="589158"/>
                    <a:pt x="1656153" y="1066721"/>
                    <a:pt x="1066963" y="1066721"/>
                  </a:cubicBezTo>
                  <a:cubicBezTo>
                    <a:pt x="477773" y="1066721"/>
                    <a:pt x="125" y="589158"/>
                    <a:pt x="0" y="0"/>
                  </a:cubicBezTo>
                  <a:close/>
                </a:path>
              </a:pathLst>
            </a:custGeom>
            <a:noFill/>
            <a:ln w="31750">
              <a:solidFill>
                <a:schemeClr val="tx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885565" fontAlgn="base">
                <a:spcBef>
                  <a:spcPct val="0"/>
                </a:spcBef>
                <a:spcAft>
                  <a:spcPct val="0"/>
                </a:spcAft>
              </a:pPr>
              <a:endParaRPr lang="en-US" sz="1836" spc="-49" dirty="0">
                <a:solidFill>
                  <a:schemeClr val="tx1"/>
                </a:solidFill>
                <a:ea typeface="Segoe UI" pitchFamily="34" charset="0"/>
                <a:cs typeface="Segoe UI" pitchFamily="34" charset="0"/>
              </a:endParaRPr>
            </a:p>
          </p:txBody>
        </p:sp>
        <p:sp>
          <p:nvSpPr>
            <p:cNvPr id="16" name="TextBox 15"/>
            <p:cNvSpPr txBox="1"/>
            <p:nvPr/>
          </p:nvSpPr>
          <p:spPr>
            <a:xfrm>
              <a:off x="5276247" y="4163879"/>
              <a:ext cx="1636326" cy="1079827"/>
            </a:xfrm>
            <a:prstGeom prst="rect">
              <a:avLst/>
            </a:prstGeom>
            <a:noFill/>
          </p:spPr>
          <p:txBody>
            <a:bodyPr wrap="square" lIns="0" tIns="0" rIns="0" bIns="0" rtlCol="0">
              <a:spAutoFit/>
            </a:bodyPr>
            <a:lstStyle/>
            <a:p>
              <a:pPr algn="ctr" defTabSz="885857">
                <a:lnSpc>
                  <a:spcPct val="90000"/>
                </a:lnSpc>
              </a:pPr>
              <a:r>
                <a:rPr lang="en-US" sz="2040" b="1" spc="-49" dirty="0"/>
                <a:t>TEAM</a:t>
              </a:r>
              <a:br>
                <a:rPr lang="en-US" sz="2040" b="1" spc="-49" dirty="0"/>
              </a:br>
              <a:r>
                <a:rPr lang="en-US" sz="2040" b="1" spc="-49" dirty="0"/>
                <a:t>FOUNDATION</a:t>
              </a:r>
              <a:br>
                <a:rPr lang="en-US" sz="2040" b="1" spc="-49" dirty="0"/>
              </a:br>
              <a:r>
                <a:rPr lang="en-US" sz="2040" b="1" spc="-49" dirty="0"/>
                <a:t>SERVER / SERVICE</a:t>
              </a:r>
            </a:p>
          </p:txBody>
        </p:sp>
      </p:grpSp>
      <p:sp>
        <p:nvSpPr>
          <p:cNvPr id="17" name="TextBox 16"/>
          <p:cNvSpPr txBox="1"/>
          <p:nvPr/>
        </p:nvSpPr>
        <p:spPr>
          <a:xfrm>
            <a:off x="4749145" y="3585175"/>
            <a:ext cx="768409" cy="259298"/>
          </a:xfrm>
          <a:prstGeom prst="rect">
            <a:avLst/>
          </a:prstGeom>
          <a:noFill/>
        </p:spPr>
        <p:txBody>
          <a:bodyPr wrap="none" lIns="0" tIns="0" rIns="0" bIns="0" rtlCol="0">
            <a:spAutoFit/>
          </a:bodyPr>
          <a:lstStyle>
            <a:defPPr>
              <a:defRPr lang="en-US"/>
            </a:defPPr>
            <a:lvl1pPr>
              <a:lnSpc>
                <a:spcPct val="90000"/>
              </a:lnSpc>
              <a:defRPr sz="1600" spc="-50">
                <a:gradFill>
                  <a:gsLst>
                    <a:gs pos="0">
                      <a:srgbClr val="FF8A00"/>
                    </a:gs>
                    <a:gs pos="80000">
                      <a:srgbClr val="FF8A00"/>
                    </a:gs>
                  </a:gsLst>
                  <a:lin ang="16200000" scaled="0"/>
                </a:gradFill>
              </a:defRPr>
            </a:lvl1pPr>
          </a:lstStyle>
          <a:p>
            <a:pPr defTabSz="885857"/>
            <a:r>
              <a:rPr lang="en-US" sz="1836" dirty="0">
                <a:solidFill>
                  <a:schemeClr val="tx1"/>
                </a:solidFill>
              </a:rPr>
              <a:t>SCRUM</a:t>
            </a:r>
          </a:p>
        </p:txBody>
      </p:sp>
      <p:sp>
        <p:nvSpPr>
          <p:cNvPr id="18" name="TextBox 17"/>
          <p:cNvSpPr txBox="1"/>
          <p:nvPr/>
        </p:nvSpPr>
        <p:spPr>
          <a:xfrm>
            <a:off x="6778748" y="3585195"/>
            <a:ext cx="1080271" cy="259298"/>
          </a:xfrm>
          <a:prstGeom prst="rect">
            <a:avLst/>
          </a:prstGeom>
          <a:noFill/>
        </p:spPr>
        <p:txBody>
          <a:bodyPr wrap="square" lIns="0" tIns="0" rIns="0" bIns="0" rtlCol="0">
            <a:spAutoFit/>
          </a:bodyPr>
          <a:lstStyle>
            <a:defPPr>
              <a:defRPr lang="en-US"/>
            </a:defPPr>
            <a:lvl1pPr>
              <a:lnSpc>
                <a:spcPct val="90000"/>
              </a:lnSpc>
              <a:defRPr sz="1600" spc="-50">
                <a:gradFill>
                  <a:gsLst>
                    <a:gs pos="0">
                      <a:srgbClr val="FF8A00"/>
                    </a:gs>
                    <a:gs pos="80000">
                      <a:srgbClr val="FF8A00"/>
                    </a:gs>
                  </a:gsLst>
                  <a:lin ang="16200000" scaled="0"/>
                </a:gradFill>
              </a:defRPr>
            </a:lvl1pPr>
          </a:lstStyle>
          <a:p>
            <a:pPr algn="ctr" defTabSz="885857"/>
            <a:r>
              <a:rPr lang="en-US" sz="1836" dirty="0">
                <a:solidFill>
                  <a:schemeClr val="tx1"/>
                </a:solidFill>
              </a:rPr>
              <a:t>CMMI</a:t>
            </a:r>
          </a:p>
        </p:txBody>
      </p:sp>
      <p:sp>
        <p:nvSpPr>
          <p:cNvPr id="19" name="TextBox 18"/>
          <p:cNvSpPr txBox="1"/>
          <p:nvPr/>
        </p:nvSpPr>
        <p:spPr>
          <a:xfrm>
            <a:off x="3426872" y="4602387"/>
            <a:ext cx="1152746" cy="259298"/>
          </a:xfrm>
          <a:prstGeom prst="rect">
            <a:avLst/>
          </a:prstGeom>
          <a:noFill/>
        </p:spPr>
        <p:txBody>
          <a:bodyPr wrap="none" lIns="0" tIns="0" rIns="0" bIns="0" rtlCol="0">
            <a:spAutoFit/>
          </a:bodyPr>
          <a:lstStyle>
            <a:defPPr>
              <a:defRPr lang="en-US"/>
            </a:defPPr>
            <a:lvl1pPr>
              <a:lnSpc>
                <a:spcPct val="90000"/>
              </a:lnSpc>
              <a:defRPr sz="1600" spc="-50">
                <a:gradFill>
                  <a:gsLst>
                    <a:gs pos="0">
                      <a:srgbClr val="FF8A00"/>
                    </a:gs>
                    <a:gs pos="80000">
                      <a:srgbClr val="FF8A00"/>
                    </a:gs>
                  </a:gsLst>
                  <a:lin ang="16200000" scaled="0"/>
                </a:gradFill>
              </a:defRPr>
            </a:lvl1pPr>
          </a:lstStyle>
          <a:p>
            <a:pPr defTabSz="885857"/>
            <a:r>
              <a:rPr lang="en-US" sz="1836" dirty="0">
                <a:solidFill>
                  <a:schemeClr val="tx1"/>
                </a:solidFill>
              </a:rPr>
              <a:t>No-process</a:t>
            </a:r>
          </a:p>
        </p:txBody>
      </p:sp>
      <p:sp>
        <p:nvSpPr>
          <p:cNvPr id="20" name="TextBox 19"/>
          <p:cNvSpPr txBox="1"/>
          <p:nvPr/>
        </p:nvSpPr>
        <p:spPr>
          <a:xfrm>
            <a:off x="8080752" y="4719489"/>
            <a:ext cx="774689" cy="259298"/>
          </a:xfrm>
          <a:prstGeom prst="rect">
            <a:avLst/>
          </a:prstGeom>
          <a:noFill/>
        </p:spPr>
        <p:txBody>
          <a:bodyPr wrap="none" lIns="0" tIns="0" rIns="0" bIns="0" rtlCol="0">
            <a:spAutoFit/>
          </a:bodyPr>
          <a:lstStyle>
            <a:defPPr>
              <a:defRPr lang="en-US"/>
            </a:defPPr>
            <a:lvl1pPr>
              <a:lnSpc>
                <a:spcPct val="90000"/>
              </a:lnSpc>
              <a:defRPr sz="1600" spc="-50">
                <a:gradFill>
                  <a:gsLst>
                    <a:gs pos="0">
                      <a:srgbClr val="FF8A00"/>
                    </a:gs>
                    <a:gs pos="80000">
                      <a:srgbClr val="FF8A00"/>
                    </a:gs>
                  </a:gsLst>
                  <a:lin ang="16200000" scaled="0"/>
                </a:gradFill>
              </a:defRPr>
            </a:lvl1pPr>
          </a:lstStyle>
          <a:p>
            <a:pPr algn="r" defTabSz="885857"/>
            <a:r>
              <a:rPr lang="en-US" sz="1836" dirty="0">
                <a:solidFill>
                  <a:schemeClr val="tx1"/>
                </a:solidFill>
              </a:rPr>
              <a:t>Custom</a:t>
            </a:r>
          </a:p>
        </p:txBody>
      </p:sp>
      <p:grpSp>
        <p:nvGrpSpPr>
          <p:cNvPr id="21" name="Group 20"/>
          <p:cNvGrpSpPr/>
          <p:nvPr/>
        </p:nvGrpSpPr>
        <p:grpSpPr>
          <a:xfrm>
            <a:off x="681873" y="5908887"/>
            <a:ext cx="11072729" cy="914256"/>
            <a:chOff x="454107" y="5728228"/>
            <a:chExt cx="11201739" cy="573578"/>
          </a:xfrm>
        </p:grpSpPr>
        <p:cxnSp>
          <p:nvCxnSpPr>
            <p:cNvPr id="22" name="Straight Connector 21"/>
            <p:cNvCxnSpPr/>
            <p:nvPr/>
          </p:nvCxnSpPr>
          <p:spPr>
            <a:xfrm>
              <a:off x="454107" y="5728228"/>
              <a:ext cx="11201739" cy="0"/>
            </a:xfrm>
            <a:prstGeom prst="line">
              <a:avLst/>
            </a:prstGeom>
            <a:ln w="31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54107" y="6301806"/>
              <a:ext cx="11201739" cy="0"/>
            </a:xfrm>
            <a:prstGeom prst="line">
              <a:avLst/>
            </a:prstGeom>
            <a:ln w="3175">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4" name="Block Arc 66"/>
          <p:cNvSpPr/>
          <p:nvPr/>
        </p:nvSpPr>
        <p:spPr bwMode="auto">
          <a:xfrm>
            <a:off x="8005939" y="2254036"/>
            <a:ext cx="2504902" cy="2606039"/>
          </a:xfrm>
          <a:custGeom>
            <a:avLst/>
            <a:gdLst/>
            <a:ahLst/>
            <a:cxnLst/>
            <a:rect l="l" t="t" r="r" b="b"/>
            <a:pathLst>
              <a:path w="2456009" h="2555172">
                <a:moveTo>
                  <a:pt x="254175" y="0"/>
                </a:moveTo>
                <a:cubicBezTo>
                  <a:pt x="1343757" y="503544"/>
                  <a:pt x="2160748" y="1398802"/>
                  <a:pt x="2456009" y="2473537"/>
                </a:cubicBezTo>
                <a:lnTo>
                  <a:pt x="1991693" y="2555172"/>
                </a:lnTo>
                <a:cubicBezTo>
                  <a:pt x="1718561" y="1614352"/>
                  <a:pt x="980197" y="833687"/>
                  <a:pt x="0" y="40075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587" tIns="44293" rIns="44293" bIns="88587" numCol="1" spcCol="0" rtlCol="0" fromWordArt="0" anchor="b" anchorCtr="0" forceAA="0" compatLnSpc="1">
            <a:prstTxWarp prst="textNoShape">
              <a:avLst/>
            </a:prstTxWarp>
            <a:noAutofit/>
          </a:bodyPr>
          <a:lstStyle/>
          <a:p>
            <a:pPr algn="ctr" defTabSz="885565" fontAlgn="base">
              <a:spcBef>
                <a:spcPct val="0"/>
              </a:spcBef>
              <a:spcAft>
                <a:spcPct val="0"/>
              </a:spcAft>
            </a:pPr>
            <a:endParaRPr lang="en-US" sz="1836" spc="-49" dirty="0">
              <a:solidFill>
                <a:schemeClr val="bg1"/>
              </a:solidFill>
              <a:ea typeface="Segoe UI" pitchFamily="34" charset="0"/>
              <a:cs typeface="Segoe UI" pitchFamily="34" charset="0"/>
            </a:endParaRPr>
          </a:p>
        </p:txBody>
      </p:sp>
      <p:sp>
        <p:nvSpPr>
          <p:cNvPr id="25" name="Block Arc 66"/>
          <p:cNvSpPr/>
          <p:nvPr/>
        </p:nvSpPr>
        <p:spPr bwMode="auto">
          <a:xfrm>
            <a:off x="1862555" y="1804265"/>
            <a:ext cx="5421218" cy="3049467"/>
          </a:xfrm>
          <a:custGeom>
            <a:avLst/>
            <a:gdLst/>
            <a:ahLst/>
            <a:cxnLst/>
            <a:rect l="l" t="t" r="r" b="b"/>
            <a:pathLst>
              <a:path w="5315402" h="2989945">
                <a:moveTo>
                  <a:pt x="4219449" y="41"/>
                </a:moveTo>
                <a:cubicBezTo>
                  <a:pt x="4597684" y="-1477"/>
                  <a:pt x="4964966" y="39113"/>
                  <a:pt x="5315402" y="117000"/>
                </a:cubicBezTo>
                <a:lnTo>
                  <a:pt x="5180012" y="567323"/>
                </a:lnTo>
                <a:cubicBezTo>
                  <a:pt x="4873302" y="501775"/>
                  <a:pt x="4552290" y="467687"/>
                  <a:pt x="4221913" y="468967"/>
                </a:cubicBezTo>
                <a:cubicBezTo>
                  <a:pt x="2408493" y="475993"/>
                  <a:pt x="889109" y="1546192"/>
                  <a:pt x="463711" y="2989945"/>
                </a:cubicBezTo>
                <a:lnTo>
                  <a:pt x="0" y="2909185"/>
                </a:lnTo>
                <a:cubicBezTo>
                  <a:pt x="461998" y="1245494"/>
                  <a:pt x="2173676" y="8251"/>
                  <a:pt x="4219449" y="41"/>
                </a:cubicBezTo>
                <a:close/>
              </a:path>
            </a:pathLst>
          </a:custGeom>
          <a:solidFill>
            <a:srgbClr val="910091"/>
          </a:solidFill>
          <a:ln w="9525" cap="flat" cmpd="sng" algn="ctr">
            <a:noFill/>
            <a:prstDash val="solid"/>
            <a:headEnd type="none" w="med" len="med"/>
            <a:tailEnd type="none" w="med" len="med"/>
          </a:ln>
          <a:effectLst/>
        </p:spPr>
        <p:txBody>
          <a:bodyPr rot="0" spcFirstLastPara="0" vertOverflow="overflow" horzOverflow="overflow" vert="horz" wrap="square" lIns="93260" tIns="46630" rIns="46630" bIns="9326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kern="0" spc="-51" dirty="0">
              <a:solidFill>
                <a:schemeClr val="bg1"/>
              </a:solidFill>
              <a:latin typeface="Segoe UI" pitchFamily="34" charset="0"/>
              <a:ea typeface="Segoe UI" pitchFamily="34" charset="0"/>
              <a:cs typeface="Segoe UI" pitchFamily="34" charset="0"/>
            </a:endParaRPr>
          </a:p>
        </p:txBody>
      </p:sp>
      <p:sp>
        <p:nvSpPr>
          <p:cNvPr id="26" name="TextBox 25"/>
          <p:cNvSpPr txBox="1"/>
          <p:nvPr/>
        </p:nvSpPr>
        <p:spPr>
          <a:xfrm rot="9188152" flipH="1" flipV="1">
            <a:off x="2088960" y="2417548"/>
            <a:ext cx="4994664" cy="2076458"/>
          </a:xfrm>
          <a:prstGeom prst="rect">
            <a:avLst/>
          </a:prstGeom>
          <a:noFill/>
        </p:spPr>
        <p:txBody>
          <a:bodyPr spcFirstLastPara="1" wrap="none" lIns="0" tIns="0" rIns="0" bIns="0" numCol="1" rtlCol="0">
            <a:prstTxWarp prst="textArchUp">
              <a:avLst/>
            </a:prstTxWarp>
            <a:spAutoFit/>
          </a:bodyPr>
          <a:lstStyle/>
          <a:p>
            <a:pPr algn="ctr" defTabSz="885857"/>
            <a:r>
              <a:rPr lang="en-US" sz="2040" b="1" spc="112" dirty="0">
                <a:solidFill>
                  <a:schemeClr val="bg1"/>
                </a:solidFill>
              </a:rPr>
              <a:t>VISUAL STUDIO 2012</a:t>
            </a:r>
          </a:p>
        </p:txBody>
      </p:sp>
      <p:sp>
        <p:nvSpPr>
          <p:cNvPr id="27" name="TextBox 26"/>
          <p:cNvSpPr txBox="1"/>
          <p:nvPr/>
        </p:nvSpPr>
        <p:spPr>
          <a:xfrm rot="13684365" flipH="1" flipV="1">
            <a:off x="6058243" y="3049897"/>
            <a:ext cx="4994664" cy="2366331"/>
          </a:xfrm>
          <a:prstGeom prst="rect">
            <a:avLst/>
          </a:prstGeom>
          <a:noFill/>
        </p:spPr>
        <p:txBody>
          <a:bodyPr spcFirstLastPara="1" vert="horz" wrap="none" lIns="0" tIns="0" rIns="0" bIns="0" numCol="1" rtlCol="0">
            <a:prstTxWarp prst="textArchUp">
              <a:avLst/>
            </a:prstTxWarp>
            <a:spAutoFit/>
          </a:bodyPr>
          <a:lstStyle/>
          <a:p>
            <a:pPr algn="ctr" defTabSz="885857"/>
            <a:r>
              <a:rPr lang="en-US" sz="1632" b="1" dirty="0">
                <a:solidFill>
                  <a:schemeClr val="bg1"/>
                </a:solidFill>
              </a:rPr>
              <a:t>TEAM EXPLORER EVERYWHERE</a:t>
            </a:r>
          </a:p>
        </p:txBody>
      </p:sp>
      <p:sp>
        <p:nvSpPr>
          <p:cNvPr id="28" name="TextBox 27"/>
          <p:cNvSpPr txBox="1"/>
          <p:nvPr/>
        </p:nvSpPr>
        <p:spPr>
          <a:xfrm>
            <a:off x="2372041"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SCM</a:t>
            </a:r>
          </a:p>
        </p:txBody>
      </p:sp>
      <p:sp>
        <p:nvSpPr>
          <p:cNvPr id="29" name="TextBox 28"/>
          <p:cNvSpPr txBox="1"/>
          <p:nvPr/>
        </p:nvSpPr>
        <p:spPr>
          <a:xfrm>
            <a:off x="3893756"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Work Item Tracking</a:t>
            </a:r>
          </a:p>
        </p:txBody>
      </p:sp>
      <p:sp>
        <p:nvSpPr>
          <p:cNvPr id="30" name="TextBox 29"/>
          <p:cNvSpPr txBox="1"/>
          <p:nvPr/>
        </p:nvSpPr>
        <p:spPr>
          <a:xfrm>
            <a:off x="5415471"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Testing Tools and Services</a:t>
            </a:r>
          </a:p>
        </p:txBody>
      </p:sp>
      <p:sp>
        <p:nvSpPr>
          <p:cNvPr id="31" name="TextBox 30"/>
          <p:cNvSpPr txBox="1"/>
          <p:nvPr/>
        </p:nvSpPr>
        <p:spPr>
          <a:xfrm>
            <a:off x="6937186"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Lab Management</a:t>
            </a:r>
          </a:p>
        </p:txBody>
      </p:sp>
      <p:sp>
        <p:nvSpPr>
          <p:cNvPr id="32" name="TextBox 31"/>
          <p:cNvSpPr txBox="1"/>
          <p:nvPr/>
        </p:nvSpPr>
        <p:spPr>
          <a:xfrm>
            <a:off x="8458902"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Build Automation</a:t>
            </a:r>
          </a:p>
        </p:txBody>
      </p:sp>
      <p:sp>
        <p:nvSpPr>
          <p:cNvPr id="33" name="TextBox 32"/>
          <p:cNvSpPr txBox="1"/>
          <p:nvPr/>
        </p:nvSpPr>
        <p:spPr>
          <a:xfrm>
            <a:off x="9980615" y="6009064"/>
            <a:ext cx="1522317" cy="683543"/>
          </a:xfrm>
          <a:prstGeom prst="rect">
            <a:avLst/>
          </a:prstGeom>
          <a:noFill/>
        </p:spPr>
        <p:txBody>
          <a:bodyPr wrap="square" lIns="0" tIns="0" rIns="0" bIns="0" rtlCol="0" anchor="ctr">
            <a:noAutofit/>
          </a:bodyPr>
          <a:lstStyle/>
          <a:p>
            <a:pPr algn="ctr" defTabSz="885857">
              <a:lnSpc>
                <a:spcPct val="90000"/>
              </a:lnSpc>
            </a:pPr>
            <a:r>
              <a:rPr lang="en-US" sz="1836" spc="-49" dirty="0">
                <a:solidFill>
                  <a:schemeClr val="accent4"/>
                </a:solidFill>
              </a:rPr>
              <a:t>Reporting and Analytics</a:t>
            </a:r>
          </a:p>
        </p:txBody>
      </p:sp>
      <p:cxnSp>
        <p:nvCxnSpPr>
          <p:cNvPr id="34" name="Straight Connector 33"/>
          <p:cNvCxnSpPr/>
          <p:nvPr/>
        </p:nvCxnSpPr>
        <p:spPr>
          <a:xfrm>
            <a:off x="3891490" y="5979292"/>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410337" y="5946574"/>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929184" y="5954751"/>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448032" y="5963646"/>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966880" y="6012729"/>
            <a:ext cx="4872" cy="768333"/>
          </a:xfrm>
          <a:prstGeom prst="line">
            <a:avLst/>
          </a:prstGeom>
          <a:ln w="3175">
            <a:solidFill>
              <a:schemeClr val="tx2">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3778791" flipH="1" flipV="1">
            <a:off x="7105999" y="2714173"/>
            <a:ext cx="4994664" cy="741598"/>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iOS</a:t>
            </a:r>
          </a:p>
        </p:txBody>
      </p:sp>
      <p:sp>
        <p:nvSpPr>
          <p:cNvPr id="45" name="TextBox 44"/>
          <p:cNvSpPr txBox="1"/>
          <p:nvPr/>
        </p:nvSpPr>
        <p:spPr>
          <a:xfrm rot="8139852" flipH="1" flipV="1">
            <a:off x="612011" y="2527992"/>
            <a:ext cx="4994664" cy="1287821"/>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CLIENT</a:t>
            </a:r>
          </a:p>
        </p:txBody>
      </p:sp>
      <p:sp>
        <p:nvSpPr>
          <p:cNvPr id="46" name="TextBox 45"/>
          <p:cNvSpPr txBox="1"/>
          <p:nvPr/>
        </p:nvSpPr>
        <p:spPr>
          <a:xfrm rot="10800000" flipH="1" flipV="1">
            <a:off x="3689111" y="1352725"/>
            <a:ext cx="4994664" cy="2486712"/>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SHAREPOINT</a:t>
            </a:r>
          </a:p>
        </p:txBody>
      </p:sp>
      <p:sp>
        <p:nvSpPr>
          <p:cNvPr id="47" name="TextBox 46"/>
          <p:cNvSpPr txBox="1"/>
          <p:nvPr/>
        </p:nvSpPr>
        <p:spPr>
          <a:xfrm rot="6972590" flipH="1" flipV="1">
            <a:off x="-162654" y="3438974"/>
            <a:ext cx="4994664" cy="1145940"/>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WEB TEAMS</a:t>
            </a:r>
          </a:p>
        </p:txBody>
      </p:sp>
      <p:sp>
        <p:nvSpPr>
          <p:cNvPr id="49" name="TextBox 48"/>
          <p:cNvSpPr txBox="1"/>
          <p:nvPr/>
        </p:nvSpPr>
        <p:spPr>
          <a:xfrm rot="14401222" flipH="1" flipV="1">
            <a:off x="6806239" y="2866055"/>
            <a:ext cx="4994664" cy="2972204"/>
          </a:xfrm>
          <a:prstGeom prst="rect">
            <a:avLst/>
          </a:prstGeom>
          <a:noFill/>
        </p:spPr>
        <p:txBody>
          <a:bodyPr spcFirstLastPara="1" wrap="none" lIns="0" tIns="0" rIns="0" bIns="0" numCol="1" rtlCol="0">
            <a:prstTxWarp prst="textArchUp">
              <a:avLst/>
            </a:prstTxWarp>
            <a:spAutoFit/>
          </a:bodyPr>
          <a:lstStyle/>
          <a:p>
            <a:pPr algn="ctr" defTabSz="885857"/>
            <a:r>
              <a:rPr lang="en-US" sz="1428" b="1" dirty="0">
                <a:solidFill>
                  <a:schemeClr val="bg1"/>
                </a:solidFill>
              </a:rPr>
              <a:t>COBOL</a:t>
            </a:r>
          </a:p>
        </p:txBody>
      </p:sp>
      <p:sp>
        <p:nvSpPr>
          <p:cNvPr id="50" name="Block Arc 49"/>
          <p:cNvSpPr/>
          <p:nvPr/>
        </p:nvSpPr>
        <p:spPr bwMode="auto">
          <a:xfrm>
            <a:off x="2372642" y="2421864"/>
            <a:ext cx="7627602" cy="6589583"/>
          </a:xfrm>
          <a:prstGeom prst="blockArc">
            <a:avLst>
              <a:gd name="adj1" fmla="val 10800000"/>
              <a:gd name="adj2" fmla="val 5734"/>
              <a:gd name="adj3" fmla="val 120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587" tIns="44293" rIns="44293" bIns="88587" numCol="1" spcCol="0" rtlCol="0" fromWordArt="0" anchor="b" anchorCtr="0" forceAA="0" compatLnSpc="1">
            <a:prstTxWarp prst="textNoShape">
              <a:avLst/>
            </a:prstTxWarp>
            <a:noAutofit/>
          </a:bodyPr>
          <a:lstStyle/>
          <a:p>
            <a:pPr algn="ctr" defTabSz="885565" fontAlgn="base">
              <a:spcBef>
                <a:spcPct val="0"/>
              </a:spcBef>
              <a:spcAft>
                <a:spcPct val="0"/>
              </a:spcAft>
            </a:pPr>
            <a:endParaRPr lang="en-US" sz="1836" spc="-49" dirty="0">
              <a:gradFill>
                <a:gsLst>
                  <a:gs pos="0">
                    <a:srgbClr val="FFFFFF"/>
                  </a:gs>
                  <a:gs pos="100000">
                    <a:srgbClr val="FFFFFF"/>
                  </a:gs>
                </a:gsLst>
                <a:lin ang="5400000" scaled="0"/>
              </a:gradFill>
              <a:ea typeface="Segoe UI" pitchFamily="34" charset="0"/>
              <a:cs typeface="Segoe UI" pitchFamily="34" charset="0"/>
            </a:endParaRPr>
          </a:p>
        </p:txBody>
      </p:sp>
      <p:sp>
        <p:nvSpPr>
          <p:cNvPr id="42" name="Title 9"/>
          <p:cNvSpPr txBox="1">
            <a:spLocks/>
          </p:cNvSpPr>
          <p:nvPr/>
        </p:nvSpPr>
        <p:spPr>
          <a:xfrm>
            <a:off x="531948" y="329236"/>
            <a:ext cx="11370961" cy="76278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5507" dirty="0" smtClean="0">
                <a:solidFill>
                  <a:schemeClr val="tx1"/>
                </a:solidFill>
              </a:rPr>
              <a:t>Unifikacja narzędzi</a:t>
            </a:r>
            <a:endParaRPr lang="en-US" sz="5507" dirty="0">
              <a:solidFill>
                <a:schemeClr val="tx1"/>
              </a:solidFill>
            </a:endParaRPr>
          </a:p>
        </p:txBody>
      </p:sp>
    </p:spTree>
    <p:extLst>
      <p:ext uri="{BB962C8B-B14F-4D97-AF65-F5344CB8AC3E}">
        <p14:creationId xmlns:p14="http://schemas.microsoft.com/office/powerpoint/2010/main" val="2462492735"/>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Raporty</a:t>
            </a:r>
            <a:r>
              <a:rPr lang="en-US" dirty="0" smtClean="0"/>
              <a:t> - </a:t>
            </a:r>
            <a:r>
              <a:rPr lang="en-US" dirty="0" err="1" smtClean="0"/>
              <a:t>sharepoint</a:t>
            </a:r>
            <a:endParaRPr lang="pl-PL" dirty="0"/>
          </a:p>
        </p:txBody>
      </p:sp>
      <p:sp>
        <p:nvSpPr>
          <p:cNvPr id="3" name="Rectangle 2"/>
          <p:cNvSpPr/>
          <p:nvPr/>
        </p:nvSpPr>
        <p:spPr>
          <a:xfrm>
            <a:off x="340696" y="6305574"/>
            <a:ext cx="5941242" cy="369332"/>
          </a:xfrm>
          <a:prstGeom prst="rect">
            <a:avLst/>
          </a:prstGeom>
        </p:spPr>
        <p:txBody>
          <a:bodyPr wrap="none">
            <a:spAutoFit/>
          </a:bodyPr>
          <a:lstStyle/>
          <a:p>
            <a:r>
              <a:rPr lang="pl-PL" dirty="0">
                <a:hlinkClick r:id="rId2"/>
              </a:rPr>
              <a:t>http://</a:t>
            </a:r>
            <a:r>
              <a:rPr lang="pl-PL" dirty="0" smtClean="0">
                <a:hlinkClick r:id="rId2"/>
              </a:rPr>
              <a:t>msdn.microsoft.com/en-us/library/ee461596.aspx</a:t>
            </a:r>
            <a:r>
              <a:rPr lang="en-US" dirty="0" smtClean="0"/>
              <a:t> </a:t>
            </a:r>
            <a:endParaRPr lang="pl-PL"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896" y="1697062"/>
            <a:ext cx="5353050" cy="3762375"/>
          </a:xfrm>
          <a:prstGeom prst="rect">
            <a:avLst/>
          </a:prstGeom>
        </p:spPr>
      </p:pic>
    </p:spTree>
    <p:extLst>
      <p:ext uri="{BB962C8B-B14F-4D97-AF65-F5344CB8AC3E}">
        <p14:creationId xmlns:p14="http://schemas.microsoft.com/office/powerpoint/2010/main" val="3374096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1393701" y="184894"/>
            <a:ext cx="9289032" cy="6579252"/>
          </a:xfrm>
          <a:prstGeom prst="rect">
            <a:avLst/>
          </a:prstGeom>
        </p:spPr>
      </p:pic>
    </p:spTree>
    <p:extLst>
      <p:ext uri="{BB962C8B-B14F-4D97-AF65-F5344CB8AC3E}">
        <p14:creationId xmlns:p14="http://schemas.microsoft.com/office/powerpoint/2010/main" val="4108629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280" y="2839361"/>
            <a:ext cx="5683720" cy="1356064"/>
          </a:xfrm>
        </p:spPr>
        <p:txBody>
          <a:bodyPr/>
          <a:lstStyle/>
          <a:p>
            <a:r>
              <a:rPr lang="en-US" sz="9800" dirty="0">
                <a:gradFill>
                  <a:gsLst>
                    <a:gs pos="11667">
                      <a:schemeClr val="bg1"/>
                    </a:gs>
                    <a:gs pos="23000">
                      <a:schemeClr val="bg1"/>
                    </a:gs>
                  </a:gsLst>
                  <a:lin ang="16200000" scaled="0"/>
                </a:gradFill>
              </a:rPr>
              <a:t>Demo</a:t>
            </a:r>
          </a:p>
        </p:txBody>
      </p:sp>
      <p:sp>
        <p:nvSpPr>
          <p:cNvPr id="6" name="Rectangle 5"/>
          <p:cNvSpPr/>
          <p:nvPr/>
        </p:nvSpPr>
        <p:spPr>
          <a:xfrm>
            <a:off x="649691" y="4195425"/>
            <a:ext cx="6216618" cy="602695"/>
          </a:xfrm>
          <a:prstGeom prst="rect">
            <a:avLst/>
          </a:prstGeom>
        </p:spPr>
        <p:txBody>
          <a:bodyPr lIns="92677" tIns="46342" rIns="92677" bIns="46342">
            <a:spAutoFit/>
          </a:bodyPr>
          <a:lstStyle/>
          <a:p>
            <a:pPr defTabSz="926732">
              <a:lnSpc>
                <a:spcPct val="90000"/>
              </a:lnSpc>
              <a:spcBef>
                <a:spcPct val="20000"/>
              </a:spcBef>
              <a:buSzPct val="90000"/>
            </a:pPr>
            <a:r>
              <a:rPr lang="pl-PL" sz="3700" spc="-71" dirty="0" smtClean="0">
                <a:gradFill>
                  <a:gsLst>
                    <a:gs pos="11667">
                      <a:srgbClr val="FFFFFF"/>
                    </a:gs>
                    <a:gs pos="23000">
                      <a:srgbClr val="FFFFFF"/>
                    </a:gs>
                  </a:gsLst>
                  <a:lin ang="16200000" scaled="0"/>
                </a:gradFill>
                <a:latin typeface="Segoe UI Light"/>
              </a:rPr>
              <a:t>Faza planowania</a:t>
            </a:r>
            <a:endParaRPr lang="en-US" sz="3700" spc="-71" dirty="0">
              <a:gradFill>
                <a:gsLst>
                  <a:gs pos="11667">
                    <a:srgbClr val="FFFFFF"/>
                  </a:gs>
                  <a:gs pos="23000">
                    <a:srgbClr val="FFFFFF"/>
                  </a:gs>
                </a:gsLst>
                <a:lin ang="16200000" scaled="0"/>
              </a:gradFill>
              <a:latin typeface="Segoe UI Light"/>
            </a:endParaRPr>
          </a:p>
        </p:txBody>
      </p:sp>
    </p:spTree>
    <p:extLst>
      <p:ext uri="{BB962C8B-B14F-4D97-AF65-F5344CB8AC3E}">
        <p14:creationId xmlns:p14="http://schemas.microsoft.com/office/powerpoint/2010/main" val="971567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689" tIns="46349" rIns="92689" bIns="46349" numCol="1" rtlCol="0" anchor="ctr" anchorCtr="0" compatLnSpc="1">
            <a:prstTxWarp prst="textNoShape">
              <a:avLst/>
            </a:prstTxWarp>
          </a:bodyPr>
          <a:lstStyle/>
          <a:p>
            <a:pPr algn="ctr" defTabSz="926641"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95" tIns="46352" rIns="92695" bIns="46352" numCol="1" anchor="t" anchorCtr="0" compatLnSpc="1">
            <a:prstTxWarp prst="textNoShape">
              <a:avLst/>
            </a:prstTxWarp>
          </a:bodyPr>
          <a:lstStyle/>
          <a:p>
            <a:pPr defTabSz="926914"/>
            <a:endParaRPr lang="en-US">
              <a:solidFill>
                <a:srgbClr val="000000"/>
              </a:solidFill>
            </a:endParaRPr>
          </a:p>
        </p:txBody>
      </p:sp>
      <p:sp>
        <p:nvSpPr>
          <p:cNvPr id="5" name="Rectangle 4"/>
          <p:cNvSpPr/>
          <p:nvPr/>
        </p:nvSpPr>
        <p:spPr>
          <a:xfrm>
            <a:off x="7878378" y="1068147"/>
            <a:ext cx="2657492" cy="606057"/>
          </a:xfrm>
          <a:prstGeom prst="rect">
            <a:avLst/>
          </a:prstGeom>
        </p:spPr>
        <p:txBody>
          <a:bodyPr wrap="none" lIns="92695" tIns="46352" rIns="92695" bIns="46352">
            <a:spAutoFit/>
          </a:bodyPr>
          <a:lstStyle/>
          <a:p>
            <a:pPr defTabSz="926641"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Definiowanie</a:t>
            </a:r>
            <a:endParaRPr lang="en-US" sz="3700" kern="0" spc="-51" dirty="0">
              <a:gradFill>
                <a:gsLst>
                  <a:gs pos="83333">
                    <a:srgbClr val="FFFFFF"/>
                  </a:gs>
                  <a:gs pos="56667">
                    <a:srgbClr val="FFFFFF"/>
                  </a:gs>
                </a:gsLst>
                <a:lin ang="16200000" scaled="0"/>
              </a:gradFill>
              <a:latin typeface="Segoe UI Light"/>
            </a:endParaRPr>
          </a:p>
        </p:txBody>
      </p:sp>
      <p:sp>
        <p:nvSpPr>
          <p:cNvPr id="6" name="Freeform 11"/>
          <p:cNvSpPr>
            <a:spLocks noChangeAspect="1" noEditPoints="1"/>
          </p:cNvSpPr>
          <p:nvPr/>
        </p:nvSpPr>
        <p:spPr bwMode="auto">
          <a:xfrm>
            <a:off x="7174009" y="3055053"/>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chemeClr val="accent1"/>
          </a:solidFill>
          <a:ln>
            <a:noFill/>
          </a:ln>
          <a:extLst/>
        </p:spPr>
        <p:txBody>
          <a:bodyPr vert="horz" wrap="square" lIns="92695" tIns="46352" rIns="92695" bIns="46352" numCol="1" anchor="t" anchorCtr="0" compatLnSpc="1">
            <a:prstTxWarp prst="textNoShape">
              <a:avLst/>
            </a:prstTxWarp>
          </a:bodyPr>
          <a:lstStyle/>
          <a:p>
            <a:pPr defTabSz="926914"/>
            <a:endParaRPr lang="en-US">
              <a:solidFill>
                <a:srgbClr val="000000"/>
              </a:solidFill>
            </a:endParaRPr>
          </a:p>
        </p:txBody>
      </p:sp>
      <p:sp>
        <p:nvSpPr>
          <p:cNvPr id="7" name="Rectangle 6"/>
          <p:cNvSpPr/>
          <p:nvPr/>
        </p:nvSpPr>
        <p:spPr>
          <a:xfrm>
            <a:off x="7878378" y="3082312"/>
            <a:ext cx="3240857" cy="606057"/>
          </a:xfrm>
          <a:prstGeom prst="rect">
            <a:avLst/>
          </a:prstGeom>
        </p:spPr>
        <p:txBody>
          <a:bodyPr wrap="none" lIns="92695" tIns="46352" rIns="92695" bIns="46352">
            <a:spAutoFit/>
          </a:bodyPr>
          <a:lstStyle/>
          <a:p>
            <a:pPr defTabSz="926641"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Programowanie</a:t>
            </a:r>
            <a:endParaRPr lang="en-US" sz="3700" kern="0" spc="-51" dirty="0">
              <a:gradFill>
                <a:gsLst>
                  <a:gs pos="89583">
                    <a:srgbClr val="442359"/>
                  </a:gs>
                  <a:gs pos="83333">
                    <a:srgbClr val="442359"/>
                  </a:gs>
                </a:gsLst>
                <a:lin ang="16200000" scaled="0"/>
              </a:gradFill>
              <a:latin typeface="Segoe UI Light"/>
            </a:endParaRPr>
          </a:p>
        </p:txBody>
      </p:sp>
      <p:grpSp>
        <p:nvGrpSpPr>
          <p:cNvPr id="8" name="Group 7"/>
          <p:cNvGrpSpPr/>
          <p:nvPr/>
        </p:nvGrpSpPr>
        <p:grpSpPr>
          <a:xfrm>
            <a:off x="796498" y="1866195"/>
            <a:ext cx="5220541" cy="5066711"/>
            <a:chOff x="793273" y="1466912"/>
            <a:chExt cx="5116583" cy="4967815"/>
          </a:xfrm>
        </p:grpSpPr>
        <p:sp>
          <p:nvSpPr>
            <p:cNvPr id="9" name="TextBox 8"/>
            <p:cNvSpPr txBox="1"/>
            <p:nvPr/>
          </p:nvSpPr>
          <p:spPr>
            <a:xfrm>
              <a:off x="1831979" y="1466912"/>
              <a:ext cx="909657" cy="181062"/>
            </a:xfrm>
            <a:prstGeom prst="rect">
              <a:avLst/>
            </a:prstGeom>
            <a:noFill/>
          </p:spPr>
          <p:txBody>
            <a:bodyPr wrap="none" lIns="0" tIns="0" rIns="0" bIns="0" rtlCol="0" anchor="ctr">
              <a:spAutoFit/>
            </a:bodyPr>
            <a:lstStyle/>
            <a:p>
              <a:pPr algn="ctr" defTabSz="926945">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lnSpc>
                  <a:spcPct val="90000"/>
                </a:lnSpc>
                <a:defRPr/>
              </a:pPr>
              <a:r>
                <a:rPr lang="en-US" sz="1100" b="1" kern="0" dirty="0">
                  <a:gradFill>
                    <a:gsLst>
                      <a:gs pos="0">
                        <a:srgbClr val="FFFFFF"/>
                      </a:gs>
                      <a:gs pos="100000">
                        <a:srgbClr val="FFFFFF"/>
                      </a:gs>
                    </a:gsLst>
                    <a:lin ang="5400000" scaled="0"/>
                  </a:gradFill>
                </a:rPr>
                <a:t>PRODUCT</a:t>
              </a:r>
            </a:p>
            <a:p>
              <a:pPr algn="ctr" defTabSz="926945">
                <a:lnSpc>
                  <a:spcPct val="90000"/>
                </a:lnSpc>
                <a:defRPr/>
              </a:pPr>
              <a:r>
                <a:rPr lang="en-US" sz="1100" b="1" kern="0" dirty="0">
                  <a:gradFill>
                    <a:gsLst>
                      <a:gs pos="0">
                        <a:srgbClr val="FFFFFF"/>
                      </a:gs>
                      <a:gs pos="100000">
                        <a:srgbClr val="FFFFFF"/>
                      </a:gs>
                    </a:gsLst>
                    <a:lin ang="5400000" scaled="0"/>
                  </a:gradFill>
                </a:rPr>
                <a:t>BACKLOG</a:t>
              </a:r>
            </a:p>
          </p:txBody>
        </p:sp>
        <p:sp>
          <p:nvSpPr>
            <p:cNvPr id="11"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600" kern="0" dirty="0">
                <a:gradFill>
                  <a:gsLst>
                    <a:gs pos="0">
                      <a:srgbClr val="FFFFFF"/>
                    </a:gs>
                    <a:gs pos="100000">
                      <a:srgbClr val="FFFFFF"/>
                    </a:gs>
                  </a:gsLst>
                  <a:lin ang="5400000" scaled="0"/>
                </a:gradFill>
              </a:endParaRPr>
            </a:p>
          </p:txBody>
        </p:sp>
        <p:sp>
          <p:nvSpPr>
            <p:cNvPr id="12"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600" kern="0" dirty="0">
                <a:gradFill>
                  <a:gsLst>
                    <a:gs pos="0">
                      <a:srgbClr val="FFFFFF"/>
                    </a:gs>
                    <a:gs pos="100000">
                      <a:srgbClr val="FFFFFF"/>
                    </a:gs>
                  </a:gsLst>
                  <a:lin ang="5400000" scaled="0"/>
                </a:gra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600" kern="0" dirty="0">
                <a:gradFill>
                  <a:gsLst>
                    <a:gs pos="0">
                      <a:srgbClr val="FFFFFF"/>
                    </a:gs>
                    <a:gs pos="100000">
                      <a:srgbClr val="FFFFFF"/>
                    </a:gs>
                  </a:gsLst>
                  <a:lin ang="5400000" scaled="0"/>
                </a:gra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6945">
                <a:lnSpc>
                  <a:spcPct val="90000"/>
                </a:lnSpc>
                <a:defRPr/>
              </a:pPr>
              <a:r>
                <a:rPr lang="en-US" sz="1100" b="1" kern="0" dirty="0">
                  <a:gradFill>
                    <a:gsLst>
                      <a:gs pos="0">
                        <a:srgbClr val="FFFFFF"/>
                      </a:gs>
                      <a:gs pos="100000">
                        <a:srgbClr val="FFFFFF"/>
                      </a:gs>
                    </a:gsLst>
                    <a:lin ang="5400000" scaled="0"/>
                  </a:gradFill>
                </a:rPr>
                <a:t>OPS</a:t>
              </a:r>
            </a:p>
            <a:p>
              <a:pPr algn="ctr" defTabSz="926945">
                <a:lnSpc>
                  <a:spcPct val="90000"/>
                </a:lnSpc>
                <a:defRPr/>
              </a:pPr>
              <a:r>
                <a:rPr lang="en-US" sz="1100" b="1" kern="0" dirty="0">
                  <a:gradFill>
                    <a:gsLst>
                      <a:gs pos="0">
                        <a:srgbClr val="FFFFFF"/>
                      </a:gs>
                      <a:gs pos="100000">
                        <a:srgbClr val="FFFFFF"/>
                      </a:gs>
                    </a:gsLst>
                    <a:lin ang="5400000" scaled="0"/>
                  </a:gradFill>
                </a:rPr>
                <a:t>BACKLOG</a:t>
              </a:r>
            </a:p>
          </p:txBody>
        </p:sp>
        <p:sp>
          <p:nvSpPr>
            <p:cNvPr id="15"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6"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TextBox 19"/>
            <p:cNvSpPr txBox="1"/>
            <p:nvPr/>
          </p:nvSpPr>
          <p:spPr>
            <a:xfrm>
              <a:off x="4326589"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6945">
                <a:defRPr/>
              </a:pPr>
              <a:r>
                <a:rPr lang="pl-PL" sz="1600" kern="0" spc="0" dirty="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641"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TextBox 24"/>
            <p:cNvSpPr txBox="1"/>
            <p:nvPr/>
          </p:nvSpPr>
          <p:spPr>
            <a:xfrm>
              <a:off x="1147431" y="3714114"/>
              <a:ext cx="1230157" cy="241415"/>
            </a:xfrm>
            <a:prstGeom prst="rect">
              <a:avLst/>
            </a:prstGeom>
            <a:noFill/>
          </p:spPr>
          <p:txBody>
            <a:bodyPr wrap="none" lIns="0" tIns="0" rIns="0" bIns="0" rtlCol="0" anchor="ctr">
              <a:spAutoFit/>
            </a:bodyPr>
            <a:lstStyle/>
            <a:p>
              <a:pPr algn="ctr" defTabSz="926945">
                <a:defRPr/>
              </a:pPr>
              <a:r>
                <a:rPr lang="pl-PL" sz="1600" kern="0" dirty="0">
                  <a:gradFill>
                    <a:gsLst>
                      <a:gs pos="0">
                        <a:srgbClr val="8CC600"/>
                      </a:gs>
                      <a:gs pos="100000">
                        <a:srgbClr val="8CC600"/>
                      </a:gs>
                    </a:gsLst>
                    <a:lin ang="5400000" scaled="0"/>
                  </a:gradFill>
                  <a:latin typeface="Segoe UI Light"/>
                </a:rPr>
                <a:t>Implementacja</a:t>
              </a:r>
              <a:endParaRPr lang="en-US" sz="1600" kern="0" dirty="0">
                <a:gradFill>
                  <a:gsLst>
                    <a:gs pos="0">
                      <a:srgbClr val="8CC600"/>
                    </a:gs>
                    <a:gs pos="100000">
                      <a:srgbClr val="8CC600"/>
                    </a:gs>
                  </a:gsLst>
                  <a:lin ang="5400000" scaled="0"/>
                </a:gradFill>
                <a:latin typeface="Segoe UI Light"/>
              </a:endParaRP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200" kern="0" dirty="0">
                <a:gradFill>
                  <a:gsLst>
                    <a:gs pos="0">
                      <a:srgbClr val="FFFFFF"/>
                    </a:gs>
                    <a:gs pos="100000">
                      <a:srgbClr val="FFFFFF"/>
                    </a:gs>
                  </a:gsLst>
                  <a:lin ang="5400000" scaled="0"/>
                </a:gra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200" kern="0" dirty="0">
                <a:gradFill>
                  <a:gsLst>
                    <a:gs pos="0">
                      <a:srgbClr val="FFFFFF"/>
                    </a:gs>
                    <a:gs pos="100000">
                      <a:srgbClr val="FFFFFF"/>
                    </a:gs>
                  </a:gsLst>
                  <a:lin ang="5400000" scaled="0"/>
                </a:gra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200" kern="0" dirty="0">
                <a:gradFill>
                  <a:gsLst>
                    <a:gs pos="0">
                      <a:srgbClr val="FFFFFF"/>
                    </a:gs>
                    <a:gs pos="100000">
                      <a:srgbClr val="FFFFFF"/>
                    </a:gs>
                  </a:gsLst>
                  <a:lin ang="5400000" scaled="0"/>
                </a:gradFill>
              </a:endParaRPr>
            </a:p>
          </p:txBody>
        </p:sp>
        <p:sp>
          <p:nvSpPr>
            <p:cNvPr id="29"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945">
                <a:defRPr/>
              </a:pPr>
              <a:endParaRPr lang="en-US" sz="1200" kern="0" dirty="0">
                <a:gradFill>
                  <a:gsLst>
                    <a:gs pos="0">
                      <a:srgbClr val="FFFFFF"/>
                    </a:gs>
                    <a:gs pos="100000">
                      <a:srgbClr val="FFFFFF"/>
                    </a:gs>
                  </a:gsLst>
                  <a:lin ang="5400000" scaled="0"/>
                </a:gradFill>
              </a:endParaRPr>
            </a:p>
          </p:txBody>
        </p:sp>
        <p:sp>
          <p:nvSpPr>
            <p:cNvPr id="30" name="TextBox 29"/>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1" name="Title 1"/>
          <p:cNvSpPr txBox="1">
            <a:spLocks/>
          </p:cNvSpPr>
          <p:nvPr/>
        </p:nvSpPr>
        <p:spPr>
          <a:xfrm>
            <a:off x="529667" y="233151"/>
            <a:ext cx="11375536" cy="107355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r>
              <a:rPr sz="4500" dirty="0">
                <a:gradFill>
                  <a:gsLst>
                    <a:gs pos="1250">
                      <a:srgbClr val="000000"/>
                    </a:gs>
                    <a:gs pos="100000">
                      <a:srgbClr val="000000"/>
                    </a:gs>
                  </a:gsLst>
                  <a:lin ang="5400000" scaled="0"/>
                </a:gradFill>
              </a:rPr>
              <a:t/>
            </a:r>
            <a:br>
              <a:rPr sz="4500" dirty="0">
                <a:gradFill>
                  <a:gsLst>
                    <a:gs pos="1250">
                      <a:srgbClr val="000000"/>
                    </a:gs>
                    <a:gs pos="100000">
                      <a:srgbClr val="000000"/>
                    </a:gs>
                  </a:gsLst>
                  <a:lin ang="5400000" scaled="0"/>
                </a:gradFill>
              </a:rPr>
            </a:br>
            <a:r>
              <a:rPr lang="pl-PL" sz="3300" dirty="0" smtClean="0">
                <a:solidFill>
                  <a:srgbClr val="000000"/>
                </a:solidFill>
              </a:rPr>
              <a:t>Bez przeszkód</a:t>
            </a:r>
            <a:endParaRPr sz="4500" dirty="0">
              <a:solidFill>
                <a:srgbClr val="000000"/>
              </a:solidFill>
            </a:endParaRPr>
          </a:p>
        </p:txBody>
      </p:sp>
      <p:sp>
        <p:nvSpPr>
          <p:cNvPr id="39" name="Freeform 16"/>
          <p:cNvSpPr>
            <a:spLocks noChangeAspect="1" noEditPoints="1"/>
          </p:cNvSpPr>
          <p:nvPr/>
        </p:nvSpPr>
        <p:spPr bwMode="auto">
          <a:xfrm>
            <a:off x="7174075" y="4060518"/>
            <a:ext cx="631923" cy="634170"/>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accent1"/>
          </a:solidFill>
          <a:ln>
            <a:noFill/>
          </a:ln>
          <a:extLst/>
        </p:spPr>
        <p:txBody>
          <a:bodyPr vert="horz" wrap="square" lIns="92695" tIns="46352" rIns="92695" bIns="46352" numCol="1" anchor="t" anchorCtr="0" compatLnSpc="1">
            <a:prstTxWarp prst="textNoShape">
              <a:avLst/>
            </a:prstTxWarp>
          </a:bodyPr>
          <a:lstStyle/>
          <a:p>
            <a:pPr defTabSz="926914"/>
            <a:endParaRPr lang="en-US">
              <a:solidFill>
                <a:srgbClr val="000000"/>
              </a:solidFill>
            </a:endParaRPr>
          </a:p>
        </p:txBody>
      </p:sp>
      <p:sp>
        <p:nvSpPr>
          <p:cNvPr id="40" name="Rectangle 39"/>
          <p:cNvSpPr/>
          <p:nvPr/>
        </p:nvSpPr>
        <p:spPr>
          <a:xfrm>
            <a:off x="7878377" y="4087776"/>
            <a:ext cx="2763162" cy="606057"/>
          </a:xfrm>
          <a:prstGeom prst="rect">
            <a:avLst/>
          </a:prstGeom>
        </p:spPr>
        <p:txBody>
          <a:bodyPr wrap="none" lIns="92695" tIns="46352" rIns="92695" bIns="46352">
            <a:spAutoFit/>
          </a:bodyPr>
          <a:lstStyle/>
          <a:p>
            <a:pPr defTabSz="926641"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Administracja</a:t>
            </a:r>
            <a:endParaRPr lang="en-US" sz="3700" kern="0" spc="-51" dirty="0">
              <a:gradFill>
                <a:gsLst>
                  <a:gs pos="89583">
                    <a:srgbClr val="442359"/>
                  </a:gs>
                  <a:gs pos="83333">
                    <a:srgbClr val="442359"/>
                  </a:gs>
                </a:gsLst>
                <a:lin ang="16200000" scaled="0"/>
              </a:gradFill>
              <a:latin typeface="Segoe UI Light"/>
            </a:endParaRPr>
          </a:p>
        </p:txBody>
      </p:sp>
      <p:grpSp>
        <p:nvGrpSpPr>
          <p:cNvPr id="47" name="Group 46"/>
          <p:cNvGrpSpPr/>
          <p:nvPr/>
        </p:nvGrpSpPr>
        <p:grpSpPr>
          <a:xfrm>
            <a:off x="8019896" y="1717224"/>
            <a:ext cx="243429" cy="244041"/>
            <a:chOff x="7352804" y="2519363"/>
            <a:chExt cx="334826" cy="335804"/>
          </a:xfrm>
        </p:grpSpPr>
        <p:sp>
          <p:nvSpPr>
            <p:cNvPr id="46"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914"/>
              <a:endParaRPr lang="en-US">
                <a:solidFill>
                  <a:srgbClr val="000000"/>
                </a:solidFill>
              </a:endParaRPr>
            </a:p>
          </p:txBody>
        </p:sp>
        <p:sp>
          <p:nvSpPr>
            <p:cNvPr id="48"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914"/>
              <a:endParaRPr lang="en-US">
                <a:solidFill>
                  <a:srgbClr val="000000"/>
                </a:solidFill>
              </a:endParaRPr>
            </a:p>
          </p:txBody>
        </p:sp>
      </p:grpSp>
      <p:grpSp>
        <p:nvGrpSpPr>
          <p:cNvPr id="50" name="Group 49"/>
          <p:cNvGrpSpPr/>
          <p:nvPr/>
        </p:nvGrpSpPr>
        <p:grpSpPr>
          <a:xfrm>
            <a:off x="8021854" y="2288154"/>
            <a:ext cx="243429" cy="244041"/>
            <a:chOff x="7352804" y="2519363"/>
            <a:chExt cx="334826" cy="335804"/>
          </a:xfrm>
        </p:grpSpPr>
        <p:sp>
          <p:nvSpPr>
            <p:cNvPr id="51"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914"/>
              <a:endParaRPr lang="en-US">
                <a:solidFill>
                  <a:srgbClr val="000000"/>
                </a:solidFill>
              </a:endParaRPr>
            </a:p>
          </p:txBody>
        </p:sp>
        <p:sp>
          <p:nvSpPr>
            <p:cNvPr id="52"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914"/>
              <a:endParaRPr lang="en-US">
                <a:solidFill>
                  <a:srgbClr val="000000"/>
                </a:solidFill>
              </a:endParaRPr>
            </a:p>
          </p:txBody>
        </p:sp>
      </p:grpSp>
      <p:sp>
        <p:nvSpPr>
          <p:cNvPr id="55" name="Rectangle 54"/>
          <p:cNvSpPr/>
          <p:nvPr/>
        </p:nvSpPr>
        <p:spPr>
          <a:xfrm>
            <a:off x="8299405" y="1666612"/>
            <a:ext cx="3614984" cy="586052"/>
          </a:xfrm>
          <a:prstGeom prst="rect">
            <a:avLst/>
          </a:prstGeom>
        </p:spPr>
        <p:txBody>
          <a:bodyPr wrap="square" lIns="92695" tIns="46352" rIns="92695" bIns="46352">
            <a:spAutoFit/>
          </a:bodyPr>
          <a:lstStyle/>
          <a:p>
            <a:pPr defTabSz="926945">
              <a:spcBef>
                <a:spcPts val="102"/>
              </a:spcBef>
              <a:spcAft>
                <a:spcPts val="204"/>
              </a:spcAft>
              <a:defRPr/>
            </a:pPr>
            <a:r>
              <a:rPr lang="en-US" sz="1600" kern="0" dirty="0">
                <a:gradFill>
                  <a:gsLst>
                    <a:gs pos="83333">
                      <a:srgbClr val="FFFFFF"/>
                    </a:gs>
                    <a:gs pos="56667">
                      <a:srgbClr val="FFFFFF"/>
                    </a:gs>
                  </a:gsLst>
                  <a:lin ang="16200000" scaled="0"/>
                </a:gradFill>
              </a:rPr>
              <a:t>Storyboarding </a:t>
            </a:r>
            <a:r>
              <a:rPr lang="pl-PL" sz="1600" kern="0" dirty="0" smtClean="0">
                <a:gradFill>
                  <a:gsLst>
                    <a:gs pos="83333">
                      <a:srgbClr val="FFFFFF"/>
                    </a:gs>
                    <a:gs pos="56667">
                      <a:srgbClr val="FFFFFF"/>
                    </a:gs>
                  </a:gsLst>
                  <a:lin ang="16200000" scaled="0"/>
                </a:gradFill>
              </a:rPr>
              <a:t>do prototypowania wymagań</a:t>
            </a:r>
            <a:endParaRPr lang="en-US" sz="1600" kern="0" dirty="0">
              <a:gradFill>
                <a:gsLst>
                  <a:gs pos="83333">
                    <a:srgbClr val="FFFFFF"/>
                  </a:gs>
                  <a:gs pos="56667">
                    <a:srgbClr val="FFFFFF"/>
                  </a:gs>
                </a:gsLst>
                <a:lin ang="16200000" scaled="0"/>
              </a:gradFill>
            </a:endParaRPr>
          </a:p>
        </p:txBody>
      </p:sp>
      <p:sp>
        <p:nvSpPr>
          <p:cNvPr id="56" name="Rectangle 55"/>
          <p:cNvSpPr/>
          <p:nvPr/>
        </p:nvSpPr>
        <p:spPr>
          <a:xfrm>
            <a:off x="8299405" y="2237548"/>
            <a:ext cx="3614984" cy="586052"/>
          </a:xfrm>
          <a:prstGeom prst="rect">
            <a:avLst/>
          </a:prstGeom>
        </p:spPr>
        <p:txBody>
          <a:bodyPr wrap="square" lIns="92695" tIns="46352" rIns="92695" bIns="46352">
            <a:spAutoFit/>
          </a:bodyPr>
          <a:lstStyle/>
          <a:p>
            <a:pPr defTabSz="926945">
              <a:spcBef>
                <a:spcPts val="102"/>
              </a:spcBef>
              <a:spcAft>
                <a:spcPts val="204"/>
              </a:spcAft>
              <a:defRPr/>
            </a:pPr>
            <a:r>
              <a:rPr lang="pl-PL" sz="1600" kern="0" dirty="0" smtClean="0">
                <a:gradFill>
                  <a:gsLst>
                    <a:gs pos="83333">
                      <a:srgbClr val="FFFFFF"/>
                    </a:gs>
                    <a:gs pos="56667">
                      <a:srgbClr val="FFFFFF"/>
                    </a:gs>
                  </a:gsLst>
                  <a:lin ang="16200000" scaled="0"/>
                </a:gradFill>
              </a:rPr>
              <a:t>Narzędzia do planowania agile, dla wszystkich interesariuszy</a:t>
            </a:r>
            <a:endParaRPr lang="en-US" sz="1600" kern="0" dirty="0">
              <a:gradFill>
                <a:gsLst>
                  <a:gs pos="83333">
                    <a:srgbClr val="FFFFFF"/>
                  </a:gs>
                  <a:gs pos="56667">
                    <a:srgbClr val="FFFFFF"/>
                  </a:gs>
                </a:gsLst>
                <a:lin ang="16200000" scaled="0"/>
              </a:gradFill>
            </a:endParaRPr>
          </a:p>
        </p:txBody>
      </p:sp>
    </p:spTree>
    <p:extLst>
      <p:ext uri="{BB962C8B-B14F-4D97-AF65-F5344CB8AC3E}">
        <p14:creationId xmlns:p14="http://schemas.microsoft.com/office/powerpoint/2010/main" val="63467789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716" tIns="46364" rIns="92716" bIns="46364" numCol="1" rtlCol="0" anchor="ctr" anchorCtr="0" compatLnSpc="1">
            <a:prstTxWarp prst="textNoShape">
              <a:avLst/>
            </a:prstTxWarp>
          </a:bodyPr>
          <a:lstStyle/>
          <a:p>
            <a:pPr algn="ctr" defTabSz="926914"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723" tIns="46366" rIns="92723" bIns="46366" numCol="1" anchor="t" anchorCtr="0" compatLnSpc="1">
            <a:prstTxWarp prst="textNoShape">
              <a:avLst/>
            </a:prstTxWarp>
          </a:bodyPr>
          <a:lstStyle/>
          <a:p>
            <a:pPr defTabSz="927187"/>
            <a:endParaRPr lang="en-US">
              <a:solidFill>
                <a:srgbClr val="000000"/>
              </a:solidFill>
            </a:endParaRPr>
          </a:p>
        </p:txBody>
      </p:sp>
      <p:sp>
        <p:nvSpPr>
          <p:cNvPr id="5" name="Rectangle 4"/>
          <p:cNvSpPr/>
          <p:nvPr/>
        </p:nvSpPr>
        <p:spPr>
          <a:xfrm>
            <a:off x="7878378" y="1068144"/>
            <a:ext cx="2657549" cy="606086"/>
          </a:xfrm>
          <a:prstGeom prst="rect">
            <a:avLst/>
          </a:prstGeom>
        </p:spPr>
        <p:txBody>
          <a:bodyPr wrap="none" lIns="92723" tIns="46366" rIns="92723" bIns="46366">
            <a:spAutoFit/>
          </a:bodyPr>
          <a:lstStyle/>
          <a:p>
            <a:pPr defTabSz="926914"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Definiowanie</a:t>
            </a:r>
            <a:endParaRPr lang="en-US" sz="3700" kern="0" spc="-51" dirty="0">
              <a:gradFill>
                <a:gsLst>
                  <a:gs pos="83333">
                    <a:srgbClr val="FFFFFF"/>
                  </a:gs>
                  <a:gs pos="56667">
                    <a:srgbClr val="FFFFFF"/>
                  </a:gs>
                </a:gsLst>
                <a:lin ang="16200000" scaled="0"/>
              </a:gradFill>
              <a:latin typeface="Segoe UI Light"/>
            </a:endParaRPr>
          </a:p>
        </p:txBody>
      </p:sp>
      <p:sp>
        <p:nvSpPr>
          <p:cNvPr id="6" name="Freeform 11"/>
          <p:cNvSpPr>
            <a:spLocks noChangeAspect="1" noEditPoints="1"/>
          </p:cNvSpPr>
          <p:nvPr/>
        </p:nvSpPr>
        <p:spPr bwMode="auto">
          <a:xfrm>
            <a:off x="7174009" y="3055053"/>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chemeClr val="accent1"/>
          </a:solidFill>
          <a:ln>
            <a:noFill/>
          </a:ln>
          <a:extLst/>
        </p:spPr>
        <p:txBody>
          <a:bodyPr vert="horz" wrap="square" lIns="92723" tIns="46366" rIns="92723" bIns="46366" numCol="1" anchor="t" anchorCtr="0" compatLnSpc="1">
            <a:prstTxWarp prst="textNoShape">
              <a:avLst/>
            </a:prstTxWarp>
          </a:bodyPr>
          <a:lstStyle/>
          <a:p>
            <a:pPr defTabSz="927187"/>
            <a:endParaRPr lang="en-US">
              <a:solidFill>
                <a:srgbClr val="000000"/>
              </a:solidFill>
            </a:endParaRPr>
          </a:p>
        </p:txBody>
      </p:sp>
      <p:sp>
        <p:nvSpPr>
          <p:cNvPr id="7" name="Rectangle 6"/>
          <p:cNvSpPr/>
          <p:nvPr/>
        </p:nvSpPr>
        <p:spPr>
          <a:xfrm>
            <a:off x="7878378" y="3082309"/>
            <a:ext cx="3240913" cy="606086"/>
          </a:xfrm>
          <a:prstGeom prst="rect">
            <a:avLst/>
          </a:prstGeom>
        </p:spPr>
        <p:txBody>
          <a:bodyPr wrap="none" lIns="92723" tIns="46366" rIns="92723" bIns="46366">
            <a:spAutoFit/>
          </a:bodyPr>
          <a:lstStyle/>
          <a:p>
            <a:pPr defTabSz="926914"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Programowanie</a:t>
            </a:r>
            <a:endParaRPr lang="en-US" sz="3700" kern="0" spc="-51" dirty="0">
              <a:gradFill>
                <a:gsLst>
                  <a:gs pos="89583">
                    <a:srgbClr val="442359"/>
                  </a:gs>
                  <a:gs pos="83333">
                    <a:srgbClr val="442359"/>
                  </a:gs>
                </a:gsLst>
                <a:lin ang="16200000" scaled="0"/>
              </a:gradFill>
              <a:latin typeface="Segoe UI Light"/>
            </a:endParaRPr>
          </a:p>
        </p:txBody>
      </p:sp>
      <p:grpSp>
        <p:nvGrpSpPr>
          <p:cNvPr id="8" name="Group 7"/>
          <p:cNvGrpSpPr/>
          <p:nvPr/>
        </p:nvGrpSpPr>
        <p:grpSpPr>
          <a:xfrm>
            <a:off x="796495" y="1866195"/>
            <a:ext cx="5220541" cy="5066711"/>
            <a:chOff x="793273" y="1466912"/>
            <a:chExt cx="5116583" cy="4967815"/>
          </a:xfrm>
        </p:grpSpPr>
        <p:sp>
          <p:nvSpPr>
            <p:cNvPr id="9" name="TextBox 8"/>
            <p:cNvSpPr txBox="1"/>
            <p:nvPr/>
          </p:nvSpPr>
          <p:spPr>
            <a:xfrm>
              <a:off x="1831979" y="1466912"/>
              <a:ext cx="909657" cy="181062"/>
            </a:xfrm>
            <a:prstGeom prst="rect">
              <a:avLst/>
            </a:prstGeom>
            <a:noFill/>
          </p:spPr>
          <p:txBody>
            <a:bodyPr wrap="none" lIns="0" tIns="0" rIns="0" bIns="0" rtlCol="0" anchor="ctr">
              <a:spAutoFit/>
            </a:bodyPr>
            <a:lstStyle/>
            <a:p>
              <a:pPr algn="ctr" defTabSz="927218">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lnSpc>
                  <a:spcPct val="90000"/>
                </a:lnSpc>
                <a:defRPr/>
              </a:pPr>
              <a:r>
                <a:rPr lang="en-US" sz="1100" b="1" kern="0" dirty="0">
                  <a:gradFill>
                    <a:gsLst>
                      <a:gs pos="0">
                        <a:srgbClr val="FFFFFF"/>
                      </a:gs>
                      <a:gs pos="100000">
                        <a:srgbClr val="FFFFFF"/>
                      </a:gs>
                    </a:gsLst>
                    <a:lin ang="5400000" scaled="0"/>
                  </a:gradFill>
                </a:rPr>
                <a:t>PRODUCT</a:t>
              </a:r>
            </a:p>
            <a:p>
              <a:pPr algn="ctr" defTabSz="927218">
                <a:lnSpc>
                  <a:spcPct val="90000"/>
                </a:lnSpc>
                <a:defRPr/>
              </a:pPr>
              <a:r>
                <a:rPr lang="en-US" sz="1100" b="1" kern="0" dirty="0">
                  <a:gradFill>
                    <a:gsLst>
                      <a:gs pos="0">
                        <a:srgbClr val="FFFFFF"/>
                      </a:gs>
                      <a:gs pos="100000">
                        <a:srgbClr val="FFFFFF"/>
                      </a:gs>
                    </a:gsLst>
                    <a:lin ang="5400000" scaled="0"/>
                  </a:gradFill>
                </a:rPr>
                <a:t>BACKLOG</a:t>
              </a:r>
            </a:p>
          </p:txBody>
        </p:sp>
        <p:sp>
          <p:nvSpPr>
            <p:cNvPr id="11"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600" kern="0" dirty="0">
                <a:gradFill>
                  <a:gsLst>
                    <a:gs pos="0">
                      <a:srgbClr val="FFFFFF"/>
                    </a:gs>
                    <a:gs pos="100000">
                      <a:srgbClr val="FFFFFF"/>
                    </a:gs>
                  </a:gsLst>
                  <a:lin ang="5400000" scaled="0"/>
                </a:gradFill>
              </a:endParaRPr>
            </a:p>
          </p:txBody>
        </p:sp>
        <p:sp>
          <p:nvSpPr>
            <p:cNvPr id="12"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600" kern="0" dirty="0">
                <a:gradFill>
                  <a:gsLst>
                    <a:gs pos="0">
                      <a:srgbClr val="FFFFFF"/>
                    </a:gs>
                    <a:gs pos="100000">
                      <a:srgbClr val="FFFFFF"/>
                    </a:gs>
                  </a:gsLst>
                  <a:lin ang="5400000" scaled="0"/>
                </a:gra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600" kern="0" dirty="0">
                <a:gradFill>
                  <a:gsLst>
                    <a:gs pos="0">
                      <a:srgbClr val="FFFFFF"/>
                    </a:gs>
                    <a:gs pos="100000">
                      <a:srgbClr val="FFFFFF"/>
                    </a:gs>
                  </a:gsLst>
                  <a:lin ang="5400000" scaled="0"/>
                </a:gra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7218">
                <a:lnSpc>
                  <a:spcPct val="90000"/>
                </a:lnSpc>
                <a:defRPr/>
              </a:pPr>
              <a:r>
                <a:rPr lang="en-US" sz="1100" b="1" kern="0" dirty="0">
                  <a:gradFill>
                    <a:gsLst>
                      <a:gs pos="0">
                        <a:srgbClr val="FFFFFF"/>
                      </a:gs>
                      <a:gs pos="100000">
                        <a:srgbClr val="FFFFFF"/>
                      </a:gs>
                    </a:gsLst>
                    <a:lin ang="5400000" scaled="0"/>
                  </a:gradFill>
                </a:rPr>
                <a:t>OPS</a:t>
              </a:r>
            </a:p>
            <a:p>
              <a:pPr algn="ctr" defTabSz="927218">
                <a:lnSpc>
                  <a:spcPct val="90000"/>
                </a:lnSpc>
                <a:defRPr/>
              </a:pPr>
              <a:r>
                <a:rPr lang="en-US" sz="1100" b="1" kern="0" dirty="0">
                  <a:gradFill>
                    <a:gsLst>
                      <a:gs pos="0">
                        <a:srgbClr val="FFFFFF"/>
                      </a:gs>
                      <a:gs pos="100000">
                        <a:srgbClr val="FFFFFF"/>
                      </a:gs>
                    </a:gsLst>
                    <a:lin ang="5400000" scaled="0"/>
                  </a:gradFill>
                </a:rPr>
                <a:t>BACKLOG</a:t>
              </a:r>
            </a:p>
          </p:txBody>
        </p:sp>
        <p:sp>
          <p:nvSpPr>
            <p:cNvPr id="15"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6"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TextBox 19"/>
            <p:cNvSpPr txBox="1"/>
            <p:nvPr/>
          </p:nvSpPr>
          <p:spPr>
            <a:xfrm>
              <a:off x="4326589"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7218">
                <a:defRPr/>
              </a:pPr>
              <a:r>
                <a:rPr lang="pl-PL" sz="1600" kern="0" spc="0" dirty="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91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TextBox 24"/>
            <p:cNvSpPr txBox="1"/>
            <p:nvPr/>
          </p:nvSpPr>
          <p:spPr>
            <a:xfrm>
              <a:off x="1147431" y="3714114"/>
              <a:ext cx="1230157" cy="241415"/>
            </a:xfrm>
            <a:prstGeom prst="rect">
              <a:avLst/>
            </a:prstGeom>
            <a:noFill/>
          </p:spPr>
          <p:txBody>
            <a:bodyPr wrap="none" lIns="0" tIns="0" rIns="0" bIns="0" rtlCol="0" anchor="ctr">
              <a:spAutoFit/>
            </a:bodyPr>
            <a:lstStyle/>
            <a:p>
              <a:pPr algn="ctr" defTabSz="927218">
                <a:defRPr/>
              </a:pPr>
              <a:r>
                <a:rPr lang="pl-PL" sz="1600" kern="0" dirty="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200" kern="0" dirty="0">
                <a:gradFill>
                  <a:gsLst>
                    <a:gs pos="0">
                      <a:srgbClr val="FFFFFF"/>
                    </a:gs>
                    <a:gs pos="100000">
                      <a:srgbClr val="FFFFFF"/>
                    </a:gs>
                  </a:gsLst>
                  <a:lin ang="5400000" scaled="0"/>
                </a:gra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200" kern="0" dirty="0">
                <a:gradFill>
                  <a:gsLst>
                    <a:gs pos="0">
                      <a:srgbClr val="FFFFFF"/>
                    </a:gs>
                    <a:gs pos="100000">
                      <a:srgbClr val="FFFFFF"/>
                    </a:gs>
                  </a:gsLst>
                  <a:lin ang="5400000" scaled="0"/>
                </a:gra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200" kern="0" dirty="0">
                <a:gradFill>
                  <a:gsLst>
                    <a:gs pos="0">
                      <a:srgbClr val="FFFFFF"/>
                    </a:gs>
                    <a:gs pos="100000">
                      <a:srgbClr val="FFFFFF"/>
                    </a:gs>
                  </a:gsLst>
                  <a:lin ang="5400000" scaled="0"/>
                </a:gradFill>
              </a:endParaRPr>
            </a:p>
          </p:txBody>
        </p:sp>
        <p:sp>
          <p:nvSpPr>
            <p:cNvPr id="29"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7218">
                <a:defRPr/>
              </a:pPr>
              <a:endParaRPr lang="en-US" sz="1200" kern="0" dirty="0">
                <a:gradFill>
                  <a:gsLst>
                    <a:gs pos="0">
                      <a:srgbClr val="FFFFFF"/>
                    </a:gs>
                    <a:gs pos="100000">
                      <a:srgbClr val="FFFFFF"/>
                    </a:gs>
                  </a:gsLst>
                  <a:lin ang="5400000" scaled="0"/>
                </a:gradFill>
              </a:endParaRPr>
            </a:p>
          </p:txBody>
        </p:sp>
        <p:sp>
          <p:nvSpPr>
            <p:cNvPr id="30" name="TextBox 29"/>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1" name="Title 1"/>
          <p:cNvSpPr txBox="1">
            <a:spLocks/>
          </p:cNvSpPr>
          <p:nvPr/>
        </p:nvSpPr>
        <p:spPr>
          <a:xfrm>
            <a:off x="529667" y="233151"/>
            <a:ext cx="11375536" cy="107355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r>
              <a:rPr sz="4500" dirty="0">
                <a:gradFill>
                  <a:gsLst>
                    <a:gs pos="1250">
                      <a:srgbClr val="000000"/>
                    </a:gs>
                    <a:gs pos="100000">
                      <a:srgbClr val="000000"/>
                    </a:gs>
                  </a:gsLst>
                  <a:lin ang="5400000" scaled="0"/>
                </a:gradFill>
              </a:rPr>
              <a:t/>
            </a:r>
            <a:br>
              <a:rPr sz="4500" dirty="0">
                <a:gradFill>
                  <a:gsLst>
                    <a:gs pos="1250">
                      <a:srgbClr val="000000"/>
                    </a:gs>
                    <a:gs pos="100000">
                      <a:srgbClr val="000000"/>
                    </a:gs>
                  </a:gsLst>
                  <a:lin ang="5400000" scaled="0"/>
                </a:gradFill>
              </a:rPr>
            </a:br>
            <a:r>
              <a:rPr lang="pl-PL" sz="3300" dirty="0" smtClean="0">
                <a:solidFill>
                  <a:srgbClr val="000000"/>
                </a:solidFill>
              </a:rPr>
              <a:t>Utrudnienia</a:t>
            </a:r>
            <a:endParaRPr sz="4500" dirty="0">
              <a:solidFill>
                <a:srgbClr val="000000"/>
              </a:solidFill>
            </a:endParaRPr>
          </a:p>
        </p:txBody>
      </p:sp>
      <p:grpSp>
        <p:nvGrpSpPr>
          <p:cNvPr id="33" name="Group 32"/>
          <p:cNvGrpSpPr/>
          <p:nvPr/>
        </p:nvGrpSpPr>
        <p:grpSpPr>
          <a:xfrm>
            <a:off x="7174012" y="4060518"/>
            <a:ext cx="3464996" cy="634170"/>
            <a:chOff x="7031152" y="3981261"/>
            <a:chExt cx="3395995" cy="621792"/>
          </a:xfrm>
        </p:grpSpPr>
        <p:sp>
          <p:nvSpPr>
            <p:cNvPr id="39" name="Freeform 16"/>
            <p:cNvSpPr>
              <a:spLocks noChangeAspect="1" noEditPoints="1"/>
            </p:cNvSpPr>
            <p:nvPr/>
          </p:nvSpPr>
          <p:spPr bwMode="auto">
            <a:xfrm>
              <a:off x="7031152" y="3981261"/>
              <a:ext cx="619339" cy="621792"/>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sp>
          <p:nvSpPr>
            <p:cNvPr id="40" name="Rectangle 39"/>
            <p:cNvSpPr/>
            <p:nvPr/>
          </p:nvSpPr>
          <p:spPr>
            <a:xfrm>
              <a:off x="7721494" y="4007923"/>
              <a:ext cx="2705653" cy="592977"/>
            </a:xfrm>
            <a:prstGeom prst="rect">
              <a:avLst/>
            </a:prstGeom>
          </p:spPr>
          <p:txBody>
            <a:bodyPr wrap="none">
              <a:spAutoFit/>
            </a:bodyPr>
            <a:lstStyle/>
            <a:p>
              <a:pPr defTabSz="926914"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Administracja</a:t>
              </a:r>
              <a:endParaRPr lang="en-US" sz="3700" kern="0" spc="-51" dirty="0">
                <a:gradFill>
                  <a:gsLst>
                    <a:gs pos="89583">
                      <a:srgbClr val="442359"/>
                    </a:gs>
                    <a:gs pos="83333">
                      <a:srgbClr val="442359"/>
                    </a:gs>
                  </a:gsLst>
                  <a:lin ang="16200000" scaled="0"/>
                </a:gradFill>
                <a:latin typeface="Segoe UI Light"/>
              </a:endParaRPr>
            </a:p>
          </p:txBody>
        </p:sp>
      </p:grpSp>
      <p:sp>
        <p:nvSpPr>
          <p:cNvPr id="42" name="Freeform 22"/>
          <p:cNvSpPr>
            <a:spLocks noEditPoints="1"/>
          </p:cNvSpPr>
          <p:nvPr/>
        </p:nvSpPr>
        <p:spPr bwMode="auto">
          <a:xfrm>
            <a:off x="7995063" y="2728370"/>
            <a:ext cx="293175" cy="29421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chemeClr val="bg1"/>
          </a:solidFill>
          <a:ln>
            <a:noFill/>
          </a:ln>
        </p:spPr>
        <p:txBody>
          <a:bodyPr vert="horz" wrap="square" lIns="92723" tIns="46366" rIns="92723" bIns="46366" numCol="1" anchor="t" anchorCtr="0" compatLnSpc="1">
            <a:prstTxWarp prst="textNoShape">
              <a:avLst/>
            </a:prstTxWarp>
          </a:bodyPr>
          <a:lstStyle/>
          <a:p>
            <a:pPr defTabSz="927187"/>
            <a:endParaRPr lang="en-US">
              <a:solidFill>
                <a:srgbClr val="000000"/>
              </a:solidFill>
            </a:endParaRPr>
          </a:p>
        </p:txBody>
      </p:sp>
      <p:sp>
        <p:nvSpPr>
          <p:cNvPr id="43" name="Freeform 27"/>
          <p:cNvSpPr>
            <a:spLocks noEditPoints="1"/>
          </p:cNvSpPr>
          <p:nvPr/>
        </p:nvSpPr>
        <p:spPr bwMode="auto">
          <a:xfrm>
            <a:off x="7998957" y="3140006"/>
            <a:ext cx="289223" cy="298433"/>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chemeClr val="bg1"/>
          </a:solidFill>
          <a:ln>
            <a:noFill/>
          </a:ln>
        </p:spPr>
        <p:txBody>
          <a:bodyPr vert="horz" wrap="square" lIns="92723" tIns="46366" rIns="92723" bIns="46366" numCol="1" anchor="t" anchorCtr="0" compatLnSpc="1">
            <a:prstTxWarp prst="textNoShape">
              <a:avLst/>
            </a:prstTxWarp>
          </a:bodyPr>
          <a:lstStyle/>
          <a:p>
            <a:pPr defTabSz="927187"/>
            <a:endParaRPr lang="en-US">
              <a:solidFill>
                <a:srgbClr val="000000"/>
              </a:solidFill>
            </a:endParaRPr>
          </a:p>
        </p:txBody>
      </p:sp>
      <p:sp>
        <p:nvSpPr>
          <p:cNvPr id="44" name="Rectangle 43"/>
          <p:cNvSpPr/>
          <p:nvPr/>
        </p:nvSpPr>
        <p:spPr>
          <a:xfrm>
            <a:off x="8299421" y="2702824"/>
            <a:ext cx="3226551" cy="345294"/>
          </a:xfrm>
          <a:prstGeom prst="rect">
            <a:avLst/>
          </a:prstGeom>
        </p:spPr>
        <p:txBody>
          <a:bodyPr wrap="square" lIns="92723" tIns="46366" rIns="92723" bIns="46366">
            <a:spAutoFit/>
          </a:bodyPr>
          <a:lstStyle/>
          <a:p>
            <a:pPr defTabSz="927218">
              <a:defRPr/>
            </a:pPr>
            <a:r>
              <a:rPr lang="pl-PL" sz="1600" kern="0" dirty="0" smtClean="0">
                <a:gradFill>
                  <a:gsLst>
                    <a:gs pos="83333">
                      <a:srgbClr val="FFFFFF"/>
                    </a:gs>
                    <a:gs pos="56667">
                      <a:srgbClr val="FFFFFF"/>
                    </a:gs>
                  </a:gsLst>
                  <a:lin ang="16200000" scaled="0"/>
                </a:gradFill>
              </a:rPr>
              <a:t>Utrata koncentracji</a:t>
            </a:r>
            <a:endParaRPr lang="en-US" sz="1600" kern="0" dirty="0">
              <a:gradFill>
                <a:gsLst>
                  <a:gs pos="83333">
                    <a:srgbClr val="FFFFFF"/>
                  </a:gs>
                  <a:gs pos="56667">
                    <a:srgbClr val="FFFFFF"/>
                  </a:gs>
                </a:gsLst>
                <a:lin ang="16200000" scaled="0"/>
              </a:gradFill>
            </a:endParaRPr>
          </a:p>
        </p:txBody>
      </p:sp>
      <p:sp>
        <p:nvSpPr>
          <p:cNvPr id="45" name="Rectangle 44"/>
          <p:cNvSpPr/>
          <p:nvPr/>
        </p:nvSpPr>
        <p:spPr>
          <a:xfrm>
            <a:off x="8299421" y="3530328"/>
            <a:ext cx="3226551" cy="345294"/>
          </a:xfrm>
          <a:prstGeom prst="rect">
            <a:avLst/>
          </a:prstGeom>
        </p:spPr>
        <p:txBody>
          <a:bodyPr wrap="square" lIns="92723" tIns="46366" rIns="92723" bIns="46366">
            <a:spAutoFit/>
          </a:bodyPr>
          <a:lstStyle/>
          <a:p>
            <a:pPr defTabSz="927218">
              <a:defRPr/>
            </a:pPr>
            <a:r>
              <a:rPr lang="pl-PL" sz="1600" kern="0" dirty="0" smtClean="0">
                <a:gradFill>
                  <a:gsLst>
                    <a:gs pos="83333">
                      <a:srgbClr val="FFFFFF"/>
                    </a:gs>
                    <a:gs pos="56667">
                      <a:srgbClr val="FFFFFF"/>
                    </a:gs>
                  </a:gsLst>
                  <a:lin ang="16200000" scaled="0"/>
                </a:gradFill>
              </a:rPr>
              <a:t>Niespełnione oczekiwania klienta</a:t>
            </a:r>
            <a:endParaRPr lang="en-US" sz="1600" kern="0" dirty="0">
              <a:gradFill>
                <a:gsLst>
                  <a:gs pos="83333">
                    <a:srgbClr val="FFFFFF"/>
                  </a:gs>
                  <a:gs pos="56667">
                    <a:srgbClr val="FFFFFF"/>
                  </a:gs>
                </a:gsLst>
                <a:lin ang="16200000" scaled="0"/>
              </a:gradFill>
            </a:endParaRPr>
          </a:p>
        </p:txBody>
      </p:sp>
      <p:sp>
        <p:nvSpPr>
          <p:cNvPr id="58" name="Rectangle 57"/>
          <p:cNvSpPr/>
          <p:nvPr/>
        </p:nvSpPr>
        <p:spPr>
          <a:xfrm>
            <a:off x="8299421" y="3116576"/>
            <a:ext cx="3226551" cy="345294"/>
          </a:xfrm>
          <a:prstGeom prst="rect">
            <a:avLst/>
          </a:prstGeom>
        </p:spPr>
        <p:txBody>
          <a:bodyPr wrap="square" lIns="92723" tIns="46366" rIns="92723" bIns="46366">
            <a:spAutoFit/>
          </a:bodyPr>
          <a:lstStyle/>
          <a:p>
            <a:pPr defTabSz="927218">
              <a:spcBef>
                <a:spcPts val="306"/>
              </a:spcBef>
              <a:defRPr/>
            </a:pPr>
            <a:r>
              <a:rPr lang="pl-PL" sz="1600" kern="0" dirty="0" smtClean="0">
                <a:gradFill>
                  <a:gsLst>
                    <a:gs pos="83333">
                      <a:srgbClr val="FFFFFF"/>
                    </a:gs>
                    <a:gs pos="56667">
                      <a:srgbClr val="FFFFFF"/>
                    </a:gs>
                  </a:gsLst>
                  <a:lin ang="16200000" scaled="0"/>
                </a:gradFill>
              </a:rPr>
              <a:t>Myślenie o jakości po fakcie</a:t>
            </a:r>
            <a:endParaRPr lang="en-US" sz="1600" kern="0" dirty="0">
              <a:gradFill>
                <a:gsLst>
                  <a:gs pos="83333">
                    <a:srgbClr val="FFFFFF"/>
                  </a:gs>
                  <a:gs pos="56667">
                    <a:srgbClr val="FFFFFF"/>
                  </a:gs>
                </a:gsLst>
                <a:lin ang="16200000" scaled="0"/>
              </a:gradFill>
            </a:endParaRPr>
          </a:p>
        </p:txBody>
      </p:sp>
      <p:grpSp>
        <p:nvGrpSpPr>
          <p:cNvPr id="60" name="Group 59"/>
          <p:cNvGrpSpPr/>
          <p:nvPr/>
        </p:nvGrpSpPr>
        <p:grpSpPr>
          <a:xfrm>
            <a:off x="1220549" y="4759811"/>
            <a:ext cx="293175" cy="294218"/>
            <a:chOff x="-433387" y="2318199"/>
            <a:chExt cx="287337" cy="288475"/>
          </a:xfrm>
        </p:grpSpPr>
        <p:sp>
          <p:nvSpPr>
            <p:cNvPr id="61" name="Oval 60"/>
            <p:cNvSpPr/>
            <p:nvPr/>
          </p:nvSpPr>
          <p:spPr bwMode="auto">
            <a:xfrm>
              <a:off x="-424657" y="2327498"/>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6914"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62" name="Freeform 22"/>
            <p:cNvSpPr>
              <a:spLocks noEditPoints="1"/>
            </p:cNvSpPr>
            <p:nvPr/>
          </p:nvSpPr>
          <p:spPr bwMode="auto">
            <a:xfrm>
              <a:off x="-433387" y="2318199"/>
              <a:ext cx="287337" cy="288475"/>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grpSp>
      <p:sp>
        <p:nvSpPr>
          <p:cNvPr id="36" name="Freeform 6"/>
          <p:cNvSpPr>
            <a:spLocks noEditPoints="1"/>
          </p:cNvSpPr>
          <p:nvPr/>
        </p:nvSpPr>
        <p:spPr bwMode="auto">
          <a:xfrm>
            <a:off x="7998952" y="3553758"/>
            <a:ext cx="288082" cy="298433"/>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190 w 534"/>
              <a:gd name="T21" fmla="*/ 371 h 536"/>
              <a:gd name="T22" fmla="*/ 190 w 534"/>
              <a:gd name="T23" fmla="*/ 342 h 536"/>
              <a:gd name="T24" fmla="*/ 244 w 534"/>
              <a:gd name="T25" fmla="*/ 361 h 536"/>
              <a:gd name="T26" fmla="*/ 283 w 534"/>
              <a:gd name="T27" fmla="*/ 349 h 536"/>
              <a:gd name="T28" fmla="*/ 298 w 534"/>
              <a:gd name="T29" fmla="*/ 316 h 536"/>
              <a:gd name="T30" fmla="*/ 233 w 534"/>
              <a:gd name="T31" fmla="*/ 270 h 536"/>
              <a:gd name="T32" fmla="*/ 213 w 534"/>
              <a:gd name="T33" fmla="*/ 270 h 536"/>
              <a:gd name="T34" fmla="*/ 213 w 534"/>
              <a:gd name="T35" fmla="*/ 248 h 536"/>
              <a:gd name="T36" fmla="*/ 232 w 534"/>
              <a:gd name="T37" fmla="*/ 248 h 536"/>
              <a:gd name="T38" fmla="*/ 290 w 534"/>
              <a:gd name="T39" fmla="*/ 204 h 536"/>
              <a:gd name="T40" fmla="*/ 245 w 534"/>
              <a:gd name="T41" fmla="*/ 165 h 536"/>
              <a:gd name="T42" fmla="*/ 199 w 534"/>
              <a:gd name="T43" fmla="*/ 181 h 536"/>
              <a:gd name="T44" fmla="*/ 199 w 534"/>
              <a:gd name="T45" fmla="*/ 155 h 536"/>
              <a:gd name="T46" fmla="*/ 252 w 534"/>
              <a:gd name="T47" fmla="*/ 142 h 536"/>
              <a:gd name="T48" fmla="*/ 299 w 534"/>
              <a:gd name="T49" fmla="*/ 158 h 536"/>
              <a:gd name="T50" fmla="*/ 317 w 534"/>
              <a:gd name="T51" fmla="*/ 198 h 536"/>
              <a:gd name="T52" fmla="*/ 270 w 534"/>
              <a:gd name="T53" fmla="*/ 257 h 536"/>
              <a:gd name="T54" fmla="*/ 270 w 534"/>
              <a:gd name="T55" fmla="*/ 258 h 536"/>
              <a:gd name="T56" fmla="*/ 310 w 534"/>
              <a:gd name="T57" fmla="*/ 275 h 536"/>
              <a:gd name="T58" fmla="*/ 325 w 534"/>
              <a:gd name="T59" fmla="*/ 314 h 536"/>
              <a:gd name="T60" fmla="*/ 303 w 534"/>
              <a:gd name="T61" fmla="*/ 364 h 536"/>
              <a:gd name="T62" fmla="*/ 243 w 534"/>
              <a:gd name="T63" fmla="*/ 384 h 536"/>
              <a:gd name="T64" fmla="*/ 190 w 534"/>
              <a:gd name="T65" fmla="*/ 37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7" y="32"/>
                  <a:pt x="501" y="136"/>
                  <a:pt x="501" y="265"/>
                </a:cubicBezTo>
                <a:cubicBezTo>
                  <a:pt x="501" y="395"/>
                  <a:pt x="397" y="502"/>
                  <a:pt x="269" y="502"/>
                </a:cubicBezTo>
                <a:cubicBezTo>
                  <a:pt x="140" y="502"/>
                  <a:pt x="32" y="395"/>
                  <a:pt x="32" y="265"/>
                </a:cubicBezTo>
                <a:cubicBezTo>
                  <a:pt x="32" y="136"/>
                  <a:pt x="140" y="32"/>
                  <a:pt x="269" y="32"/>
                </a:cubicBezTo>
                <a:close/>
                <a:moveTo>
                  <a:pt x="190" y="371"/>
                </a:moveTo>
                <a:cubicBezTo>
                  <a:pt x="190" y="342"/>
                  <a:pt x="190" y="342"/>
                  <a:pt x="190" y="342"/>
                </a:cubicBezTo>
                <a:cubicBezTo>
                  <a:pt x="206" y="355"/>
                  <a:pt x="224" y="361"/>
                  <a:pt x="244" y="361"/>
                </a:cubicBezTo>
                <a:cubicBezTo>
                  <a:pt x="260" y="361"/>
                  <a:pt x="273" y="357"/>
                  <a:pt x="283" y="349"/>
                </a:cubicBezTo>
                <a:cubicBezTo>
                  <a:pt x="293" y="341"/>
                  <a:pt x="298" y="330"/>
                  <a:pt x="298" y="316"/>
                </a:cubicBezTo>
                <a:cubicBezTo>
                  <a:pt x="298" y="285"/>
                  <a:pt x="276" y="270"/>
                  <a:pt x="233" y="270"/>
                </a:cubicBezTo>
                <a:cubicBezTo>
                  <a:pt x="213" y="270"/>
                  <a:pt x="213" y="270"/>
                  <a:pt x="213" y="270"/>
                </a:cubicBezTo>
                <a:cubicBezTo>
                  <a:pt x="213" y="248"/>
                  <a:pt x="213" y="248"/>
                  <a:pt x="213" y="248"/>
                </a:cubicBezTo>
                <a:cubicBezTo>
                  <a:pt x="232" y="248"/>
                  <a:pt x="232" y="248"/>
                  <a:pt x="232" y="248"/>
                </a:cubicBezTo>
                <a:cubicBezTo>
                  <a:pt x="270" y="248"/>
                  <a:pt x="290" y="233"/>
                  <a:pt x="290" y="204"/>
                </a:cubicBezTo>
                <a:cubicBezTo>
                  <a:pt x="290" y="178"/>
                  <a:pt x="275" y="165"/>
                  <a:pt x="245" y="165"/>
                </a:cubicBezTo>
                <a:cubicBezTo>
                  <a:pt x="229" y="165"/>
                  <a:pt x="214" y="170"/>
                  <a:pt x="199" y="181"/>
                </a:cubicBezTo>
                <a:cubicBezTo>
                  <a:pt x="199" y="155"/>
                  <a:pt x="199" y="155"/>
                  <a:pt x="199" y="155"/>
                </a:cubicBezTo>
                <a:cubicBezTo>
                  <a:pt x="214" y="146"/>
                  <a:pt x="232" y="142"/>
                  <a:pt x="252" y="142"/>
                </a:cubicBezTo>
                <a:cubicBezTo>
                  <a:pt x="272" y="142"/>
                  <a:pt x="288" y="147"/>
                  <a:pt x="299" y="158"/>
                </a:cubicBezTo>
                <a:cubicBezTo>
                  <a:pt x="311" y="168"/>
                  <a:pt x="317" y="181"/>
                  <a:pt x="317" y="198"/>
                </a:cubicBezTo>
                <a:cubicBezTo>
                  <a:pt x="317" y="229"/>
                  <a:pt x="301" y="248"/>
                  <a:pt x="270" y="257"/>
                </a:cubicBezTo>
                <a:cubicBezTo>
                  <a:pt x="270" y="258"/>
                  <a:pt x="270" y="258"/>
                  <a:pt x="270" y="258"/>
                </a:cubicBezTo>
                <a:cubicBezTo>
                  <a:pt x="287" y="259"/>
                  <a:pt x="300" y="265"/>
                  <a:pt x="310" y="275"/>
                </a:cubicBezTo>
                <a:cubicBezTo>
                  <a:pt x="320" y="286"/>
                  <a:pt x="325" y="298"/>
                  <a:pt x="325" y="314"/>
                </a:cubicBezTo>
                <a:cubicBezTo>
                  <a:pt x="325" y="335"/>
                  <a:pt x="318" y="351"/>
                  <a:pt x="303" y="364"/>
                </a:cubicBezTo>
                <a:cubicBezTo>
                  <a:pt x="288" y="377"/>
                  <a:pt x="268" y="384"/>
                  <a:pt x="243" y="384"/>
                </a:cubicBezTo>
                <a:cubicBezTo>
                  <a:pt x="221" y="384"/>
                  <a:pt x="203" y="380"/>
                  <a:pt x="190" y="371"/>
                </a:cubicBezTo>
                <a:close/>
              </a:path>
            </a:pathLst>
          </a:custGeom>
          <a:solidFill>
            <a:schemeClr val="bg1"/>
          </a:solidFill>
          <a:ln>
            <a:noFill/>
          </a:ln>
        </p:spPr>
        <p:txBody>
          <a:bodyPr vert="horz" wrap="square" lIns="92723" tIns="46366" rIns="92723" bIns="46366" numCol="1" anchor="t" anchorCtr="0" compatLnSpc="1">
            <a:prstTxWarp prst="textNoShape">
              <a:avLst/>
            </a:prstTxWarp>
          </a:bodyPr>
          <a:lstStyle/>
          <a:p>
            <a:pPr defTabSz="927187"/>
            <a:endParaRPr lang="en-US">
              <a:solidFill>
                <a:srgbClr val="000000"/>
              </a:solidFill>
            </a:endParaRPr>
          </a:p>
        </p:txBody>
      </p:sp>
      <p:grpSp>
        <p:nvGrpSpPr>
          <p:cNvPr id="75" name="Group 74"/>
          <p:cNvGrpSpPr/>
          <p:nvPr/>
        </p:nvGrpSpPr>
        <p:grpSpPr>
          <a:xfrm>
            <a:off x="1676768" y="5437782"/>
            <a:ext cx="289223" cy="298433"/>
            <a:chOff x="1264349" y="3023903"/>
            <a:chExt cx="283464" cy="292608"/>
          </a:xfrm>
        </p:grpSpPr>
        <p:sp>
          <p:nvSpPr>
            <p:cNvPr id="76" name="Oval 75"/>
            <p:cNvSpPr/>
            <p:nvPr/>
          </p:nvSpPr>
          <p:spPr bwMode="auto">
            <a:xfrm>
              <a:off x="1271143" y="3035269"/>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6914"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77" name="Freeform 27"/>
            <p:cNvSpPr>
              <a:spLocks noEditPoints="1"/>
            </p:cNvSpPr>
            <p:nvPr/>
          </p:nvSpPr>
          <p:spPr bwMode="auto">
            <a:xfrm>
              <a:off x="1264349" y="3023903"/>
              <a:ext cx="283464" cy="29260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grpSp>
      <p:grpSp>
        <p:nvGrpSpPr>
          <p:cNvPr id="38" name="Group 37"/>
          <p:cNvGrpSpPr/>
          <p:nvPr/>
        </p:nvGrpSpPr>
        <p:grpSpPr>
          <a:xfrm>
            <a:off x="2706180" y="5766954"/>
            <a:ext cx="288082" cy="298433"/>
            <a:chOff x="2146591" y="6043086"/>
            <a:chExt cx="282345" cy="292608"/>
          </a:xfrm>
        </p:grpSpPr>
        <p:sp>
          <p:nvSpPr>
            <p:cNvPr id="79" name="Oval 78"/>
            <p:cNvSpPr/>
            <p:nvPr/>
          </p:nvSpPr>
          <p:spPr bwMode="auto">
            <a:xfrm>
              <a:off x="2152825" y="6054452"/>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6914"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81" name="Freeform 6"/>
            <p:cNvSpPr>
              <a:spLocks noEditPoints="1"/>
            </p:cNvSpPr>
            <p:nvPr/>
          </p:nvSpPr>
          <p:spPr bwMode="auto">
            <a:xfrm>
              <a:off x="2146591" y="6043086"/>
              <a:ext cx="282345" cy="29260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190 w 534"/>
                <a:gd name="T21" fmla="*/ 371 h 536"/>
                <a:gd name="T22" fmla="*/ 190 w 534"/>
                <a:gd name="T23" fmla="*/ 342 h 536"/>
                <a:gd name="T24" fmla="*/ 244 w 534"/>
                <a:gd name="T25" fmla="*/ 361 h 536"/>
                <a:gd name="T26" fmla="*/ 283 w 534"/>
                <a:gd name="T27" fmla="*/ 349 h 536"/>
                <a:gd name="T28" fmla="*/ 298 w 534"/>
                <a:gd name="T29" fmla="*/ 316 h 536"/>
                <a:gd name="T30" fmla="*/ 233 w 534"/>
                <a:gd name="T31" fmla="*/ 270 h 536"/>
                <a:gd name="T32" fmla="*/ 213 w 534"/>
                <a:gd name="T33" fmla="*/ 270 h 536"/>
                <a:gd name="T34" fmla="*/ 213 w 534"/>
                <a:gd name="T35" fmla="*/ 248 h 536"/>
                <a:gd name="T36" fmla="*/ 232 w 534"/>
                <a:gd name="T37" fmla="*/ 248 h 536"/>
                <a:gd name="T38" fmla="*/ 290 w 534"/>
                <a:gd name="T39" fmla="*/ 204 h 536"/>
                <a:gd name="T40" fmla="*/ 245 w 534"/>
                <a:gd name="T41" fmla="*/ 165 h 536"/>
                <a:gd name="T42" fmla="*/ 199 w 534"/>
                <a:gd name="T43" fmla="*/ 181 h 536"/>
                <a:gd name="T44" fmla="*/ 199 w 534"/>
                <a:gd name="T45" fmla="*/ 155 h 536"/>
                <a:gd name="T46" fmla="*/ 252 w 534"/>
                <a:gd name="T47" fmla="*/ 142 h 536"/>
                <a:gd name="T48" fmla="*/ 299 w 534"/>
                <a:gd name="T49" fmla="*/ 158 h 536"/>
                <a:gd name="T50" fmla="*/ 317 w 534"/>
                <a:gd name="T51" fmla="*/ 198 h 536"/>
                <a:gd name="T52" fmla="*/ 270 w 534"/>
                <a:gd name="T53" fmla="*/ 257 h 536"/>
                <a:gd name="T54" fmla="*/ 270 w 534"/>
                <a:gd name="T55" fmla="*/ 258 h 536"/>
                <a:gd name="T56" fmla="*/ 310 w 534"/>
                <a:gd name="T57" fmla="*/ 275 h 536"/>
                <a:gd name="T58" fmla="*/ 325 w 534"/>
                <a:gd name="T59" fmla="*/ 314 h 536"/>
                <a:gd name="T60" fmla="*/ 303 w 534"/>
                <a:gd name="T61" fmla="*/ 364 h 536"/>
                <a:gd name="T62" fmla="*/ 243 w 534"/>
                <a:gd name="T63" fmla="*/ 384 h 536"/>
                <a:gd name="T64" fmla="*/ 190 w 534"/>
                <a:gd name="T65" fmla="*/ 37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7" y="32"/>
                    <a:pt x="501" y="136"/>
                    <a:pt x="501" y="265"/>
                  </a:cubicBezTo>
                  <a:cubicBezTo>
                    <a:pt x="501" y="395"/>
                    <a:pt x="397" y="502"/>
                    <a:pt x="269" y="502"/>
                  </a:cubicBezTo>
                  <a:cubicBezTo>
                    <a:pt x="140" y="502"/>
                    <a:pt x="32" y="395"/>
                    <a:pt x="32" y="265"/>
                  </a:cubicBezTo>
                  <a:cubicBezTo>
                    <a:pt x="32" y="136"/>
                    <a:pt x="140" y="32"/>
                    <a:pt x="269" y="32"/>
                  </a:cubicBezTo>
                  <a:close/>
                  <a:moveTo>
                    <a:pt x="190" y="371"/>
                  </a:moveTo>
                  <a:cubicBezTo>
                    <a:pt x="190" y="342"/>
                    <a:pt x="190" y="342"/>
                    <a:pt x="190" y="342"/>
                  </a:cubicBezTo>
                  <a:cubicBezTo>
                    <a:pt x="206" y="355"/>
                    <a:pt x="224" y="361"/>
                    <a:pt x="244" y="361"/>
                  </a:cubicBezTo>
                  <a:cubicBezTo>
                    <a:pt x="260" y="361"/>
                    <a:pt x="273" y="357"/>
                    <a:pt x="283" y="349"/>
                  </a:cubicBezTo>
                  <a:cubicBezTo>
                    <a:pt x="293" y="341"/>
                    <a:pt x="298" y="330"/>
                    <a:pt x="298" y="316"/>
                  </a:cubicBezTo>
                  <a:cubicBezTo>
                    <a:pt x="298" y="285"/>
                    <a:pt x="276" y="270"/>
                    <a:pt x="233" y="270"/>
                  </a:cubicBezTo>
                  <a:cubicBezTo>
                    <a:pt x="213" y="270"/>
                    <a:pt x="213" y="270"/>
                    <a:pt x="213" y="270"/>
                  </a:cubicBezTo>
                  <a:cubicBezTo>
                    <a:pt x="213" y="248"/>
                    <a:pt x="213" y="248"/>
                    <a:pt x="213" y="248"/>
                  </a:cubicBezTo>
                  <a:cubicBezTo>
                    <a:pt x="232" y="248"/>
                    <a:pt x="232" y="248"/>
                    <a:pt x="232" y="248"/>
                  </a:cubicBezTo>
                  <a:cubicBezTo>
                    <a:pt x="270" y="248"/>
                    <a:pt x="290" y="233"/>
                    <a:pt x="290" y="204"/>
                  </a:cubicBezTo>
                  <a:cubicBezTo>
                    <a:pt x="290" y="178"/>
                    <a:pt x="275" y="165"/>
                    <a:pt x="245" y="165"/>
                  </a:cubicBezTo>
                  <a:cubicBezTo>
                    <a:pt x="229" y="165"/>
                    <a:pt x="214" y="170"/>
                    <a:pt x="199" y="181"/>
                  </a:cubicBezTo>
                  <a:cubicBezTo>
                    <a:pt x="199" y="155"/>
                    <a:pt x="199" y="155"/>
                    <a:pt x="199" y="155"/>
                  </a:cubicBezTo>
                  <a:cubicBezTo>
                    <a:pt x="214" y="146"/>
                    <a:pt x="232" y="142"/>
                    <a:pt x="252" y="142"/>
                  </a:cubicBezTo>
                  <a:cubicBezTo>
                    <a:pt x="272" y="142"/>
                    <a:pt x="288" y="147"/>
                    <a:pt x="299" y="158"/>
                  </a:cubicBezTo>
                  <a:cubicBezTo>
                    <a:pt x="311" y="168"/>
                    <a:pt x="317" y="181"/>
                    <a:pt x="317" y="198"/>
                  </a:cubicBezTo>
                  <a:cubicBezTo>
                    <a:pt x="317" y="229"/>
                    <a:pt x="301" y="248"/>
                    <a:pt x="270" y="257"/>
                  </a:cubicBezTo>
                  <a:cubicBezTo>
                    <a:pt x="270" y="258"/>
                    <a:pt x="270" y="258"/>
                    <a:pt x="270" y="258"/>
                  </a:cubicBezTo>
                  <a:cubicBezTo>
                    <a:pt x="287" y="259"/>
                    <a:pt x="300" y="265"/>
                    <a:pt x="310" y="275"/>
                  </a:cubicBezTo>
                  <a:cubicBezTo>
                    <a:pt x="320" y="286"/>
                    <a:pt x="325" y="298"/>
                    <a:pt x="325" y="314"/>
                  </a:cubicBezTo>
                  <a:cubicBezTo>
                    <a:pt x="325" y="335"/>
                    <a:pt x="318" y="351"/>
                    <a:pt x="303" y="364"/>
                  </a:cubicBezTo>
                  <a:cubicBezTo>
                    <a:pt x="288" y="377"/>
                    <a:pt x="268" y="384"/>
                    <a:pt x="243" y="384"/>
                  </a:cubicBezTo>
                  <a:cubicBezTo>
                    <a:pt x="221" y="384"/>
                    <a:pt x="203" y="380"/>
                    <a:pt x="190" y="371"/>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grpSp>
      <p:grpSp>
        <p:nvGrpSpPr>
          <p:cNvPr id="70" name="Group 69"/>
          <p:cNvGrpSpPr/>
          <p:nvPr/>
        </p:nvGrpSpPr>
        <p:grpSpPr>
          <a:xfrm>
            <a:off x="8019896" y="1717224"/>
            <a:ext cx="243429" cy="244041"/>
            <a:chOff x="7352804" y="2519363"/>
            <a:chExt cx="334826" cy="335804"/>
          </a:xfrm>
        </p:grpSpPr>
        <p:sp>
          <p:nvSpPr>
            <p:cNvPr id="71"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sp>
          <p:nvSpPr>
            <p:cNvPr id="72"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grpSp>
      <p:grpSp>
        <p:nvGrpSpPr>
          <p:cNvPr id="73" name="Group 72"/>
          <p:cNvGrpSpPr/>
          <p:nvPr/>
        </p:nvGrpSpPr>
        <p:grpSpPr>
          <a:xfrm>
            <a:off x="8021854" y="2288154"/>
            <a:ext cx="243429" cy="244041"/>
            <a:chOff x="7352804" y="2519363"/>
            <a:chExt cx="334826" cy="335804"/>
          </a:xfrm>
        </p:grpSpPr>
        <p:sp>
          <p:nvSpPr>
            <p:cNvPr id="74"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sp>
          <p:nvSpPr>
            <p:cNvPr id="78"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7187"/>
              <a:endParaRPr lang="en-US">
                <a:solidFill>
                  <a:srgbClr val="000000"/>
                </a:solidFill>
              </a:endParaRPr>
            </a:p>
          </p:txBody>
        </p:sp>
      </p:grpSp>
      <p:sp>
        <p:nvSpPr>
          <p:cNvPr id="80" name="Rectangle 79"/>
          <p:cNvSpPr/>
          <p:nvPr/>
        </p:nvSpPr>
        <p:spPr>
          <a:xfrm>
            <a:off x="8299405" y="1666612"/>
            <a:ext cx="3614984" cy="596416"/>
          </a:xfrm>
          <a:prstGeom prst="rect">
            <a:avLst/>
          </a:prstGeom>
        </p:spPr>
        <p:txBody>
          <a:bodyPr wrap="square" lIns="92723" tIns="46366" rIns="92723" bIns="46366">
            <a:spAutoFit/>
          </a:bodyPr>
          <a:lstStyle/>
          <a:p>
            <a:pPr defTabSz="926945">
              <a:spcBef>
                <a:spcPts val="102"/>
              </a:spcBef>
              <a:spcAft>
                <a:spcPts val="204"/>
              </a:spcAft>
              <a:defRPr/>
            </a:pPr>
            <a:r>
              <a:rPr lang="en-US" sz="1600" kern="0" dirty="0">
                <a:gradFill>
                  <a:gsLst>
                    <a:gs pos="83333">
                      <a:srgbClr val="FFFFFF"/>
                    </a:gs>
                    <a:gs pos="56667">
                      <a:srgbClr val="FFFFFF"/>
                    </a:gs>
                  </a:gsLst>
                  <a:lin ang="16200000" scaled="0"/>
                </a:gradFill>
              </a:rPr>
              <a:t>Storyboarding </a:t>
            </a:r>
            <a:r>
              <a:rPr lang="pl-PL" sz="1600" kern="0" dirty="0">
                <a:gradFill>
                  <a:gsLst>
                    <a:gs pos="83333">
                      <a:srgbClr val="FFFFFF"/>
                    </a:gs>
                    <a:gs pos="56667">
                      <a:srgbClr val="FFFFFF"/>
                    </a:gs>
                  </a:gsLst>
                  <a:lin ang="16200000" scaled="0"/>
                </a:gradFill>
              </a:rPr>
              <a:t>do prototypowania wymagań</a:t>
            </a:r>
            <a:endParaRPr lang="en-US" sz="1600" kern="0" dirty="0">
              <a:gradFill>
                <a:gsLst>
                  <a:gs pos="83333">
                    <a:srgbClr val="FFFFFF"/>
                  </a:gs>
                  <a:gs pos="56667">
                    <a:srgbClr val="FFFFFF"/>
                  </a:gs>
                </a:gsLst>
                <a:lin ang="16200000" scaled="0"/>
              </a:gradFill>
            </a:endParaRPr>
          </a:p>
        </p:txBody>
      </p:sp>
      <p:sp>
        <p:nvSpPr>
          <p:cNvPr id="82" name="Rectangle 81"/>
          <p:cNvSpPr/>
          <p:nvPr/>
        </p:nvSpPr>
        <p:spPr>
          <a:xfrm>
            <a:off x="8299405" y="2237548"/>
            <a:ext cx="3614984" cy="596416"/>
          </a:xfrm>
          <a:prstGeom prst="rect">
            <a:avLst/>
          </a:prstGeom>
        </p:spPr>
        <p:txBody>
          <a:bodyPr wrap="square" lIns="92723" tIns="46366" rIns="92723" bIns="46366">
            <a:spAutoFit/>
          </a:bodyPr>
          <a:lstStyle/>
          <a:p>
            <a:pPr defTabSz="926945">
              <a:spcBef>
                <a:spcPts val="102"/>
              </a:spcBef>
              <a:spcAft>
                <a:spcPts val="204"/>
              </a:spcAft>
              <a:defRPr/>
            </a:pPr>
            <a:r>
              <a:rPr lang="pl-PL" sz="1600" kern="0" dirty="0">
                <a:gradFill>
                  <a:gsLst>
                    <a:gs pos="83333">
                      <a:srgbClr val="FFFFFF"/>
                    </a:gs>
                    <a:gs pos="56667">
                      <a:srgbClr val="FFFFFF"/>
                    </a:gs>
                  </a:gsLst>
                  <a:lin ang="16200000" scaled="0"/>
                </a:gradFill>
              </a:rPr>
              <a:t>Narzędzia do planowania agile, dla wszystkich interesariuszy</a:t>
            </a:r>
            <a:endParaRPr lang="en-US" sz="1600" kern="0" dirty="0">
              <a:gradFill>
                <a:gsLst>
                  <a:gs pos="83333">
                    <a:srgbClr val="FFFFFF"/>
                  </a:gs>
                  <a:gs pos="56667">
                    <a:srgbClr val="FFFFFF"/>
                  </a:gs>
                </a:gsLst>
                <a:lin ang="16200000" scaled="0"/>
              </a:gradFill>
            </a:endParaRPr>
          </a:p>
        </p:txBody>
      </p:sp>
    </p:spTree>
    <p:extLst>
      <p:ext uri="{BB962C8B-B14F-4D97-AF65-F5344CB8AC3E}">
        <p14:creationId xmlns:p14="http://schemas.microsoft.com/office/powerpoint/2010/main" val="2280170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0"/>
                                        </p:tgtEl>
                                      </p:cBhvr>
                                    </p:animEffect>
                                    <p:set>
                                      <p:cBhvr>
                                        <p:cTn id="7" dur="1" fill="hold">
                                          <p:stCondLst>
                                            <p:cond delay="499"/>
                                          </p:stCondLst>
                                        </p:cTn>
                                        <p:tgtEl>
                                          <p:spTgt spid="7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3"/>
                                        </p:tgtEl>
                                      </p:cBhvr>
                                    </p:animEffect>
                                    <p:set>
                                      <p:cBhvr>
                                        <p:cTn id="10" dur="1" fill="hold">
                                          <p:stCondLst>
                                            <p:cond delay="499"/>
                                          </p:stCondLst>
                                        </p:cTn>
                                        <p:tgtEl>
                                          <p:spTgt spid="7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0"/>
                                        </p:tgtEl>
                                      </p:cBhvr>
                                    </p:animEffect>
                                    <p:set>
                                      <p:cBhvr>
                                        <p:cTn id="13" dur="1" fill="hold">
                                          <p:stCondLst>
                                            <p:cond delay="499"/>
                                          </p:stCondLst>
                                        </p:cTn>
                                        <p:tgtEl>
                                          <p:spTgt spid="80"/>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2"/>
                                        </p:tgtEl>
                                      </p:cBhvr>
                                    </p:animEffect>
                                    <p:set>
                                      <p:cBhvr>
                                        <p:cTn id="16" dur="1" fill="hold">
                                          <p:stCondLst>
                                            <p:cond delay="499"/>
                                          </p:stCondLst>
                                        </p:cTn>
                                        <p:tgtEl>
                                          <p:spTgt spid="82"/>
                                        </p:tgtEl>
                                        <p:attrNameLst>
                                          <p:attrName>style.visibility</p:attrName>
                                        </p:attrNameLst>
                                      </p:cBhvr>
                                      <p:to>
                                        <p:strVal val="hidden"/>
                                      </p:to>
                                    </p:set>
                                  </p:childTnLst>
                                </p:cTn>
                              </p:par>
                              <p:par>
                                <p:cTn id="17" presetID="64" presetClass="path" presetSubtype="0" accel="50000" decel="50000" fill="hold" grpId="0" nodeType="withEffect">
                                  <p:stCondLst>
                                    <p:cond delay="250"/>
                                  </p:stCondLst>
                                  <p:childTnLst>
                                    <p:animMotion origin="layout" path="M -1.6671E-7 4.07407E-6 L -1.6671E-7 -0.14399 " pathEditMode="relative" rAng="0" ptsTypes="AA">
                                      <p:cBhvr>
                                        <p:cTn id="18" dur="500" fill="hold"/>
                                        <p:tgtEl>
                                          <p:spTgt spid="6"/>
                                        </p:tgtEl>
                                        <p:attrNameLst>
                                          <p:attrName>ppt_x</p:attrName>
                                          <p:attrName>ppt_y</p:attrName>
                                        </p:attrNameLst>
                                      </p:cBhvr>
                                      <p:rCtr x="0" y="-7199"/>
                                    </p:animMotion>
                                  </p:childTnLst>
                                </p:cTn>
                              </p:par>
                              <p:par>
                                <p:cTn id="19" presetID="64" presetClass="path" presetSubtype="0" accel="50000" decel="50000" fill="hold" grpId="0" nodeType="withEffect">
                                  <p:stCondLst>
                                    <p:cond delay="250"/>
                                  </p:stCondLst>
                                  <p:childTnLst>
                                    <p:animMotion origin="layout" path="M 9.57156E-7 3.7037E-6 L 9.57156E-7 -0.14399 " pathEditMode="relative" rAng="0" ptsTypes="AA">
                                      <p:cBhvr>
                                        <p:cTn id="20" dur="500" fill="hold"/>
                                        <p:tgtEl>
                                          <p:spTgt spid="7"/>
                                        </p:tgtEl>
                                        <p:attrNameLst>
                                          <p:attrName>ppt_x</p:attrName>
                                          <p:attrName>ppt_y</p:attrName>
                                        </p:attrNameLst>
                                      </p:cBhvr>
                                      <p:rCtr x="0" y="-7199"/>
                                    </p:animMotion>
                                  </p:childTnLst>
                                </p:cTn>
                              </p:par>
                              <p:par>
                                <p:cTn id="21" presetID="42" presetClass="path" presetSubtype="0" accel="50000" decel="50000" fill="hold" nodeType="withEffect">
                                  <p:stCondLst>
                                    <p:cond delay="250"/>
                                  </p:stCondLst>
                                  <p:childTnLst>
                                    <p:animMotion origin="layout" path="M 2.95611E-7 -0.00093 L 2.95611E-7 0.04513 " pathEditMode="relative" rAng="0" ptsTypes="AA">
                                      <p:cBhvr>
                                        <p:cTn id="22" dur="500" fill="hold"/>
                                        <p:tgtEl>
                                          <p:spTgt spid="33"/>
                                        </p:tgtEl>
                                        <p:attrNameLst>
                                          <p:attrName>ppt_x</p:attrName>
                                          <p:attrName>ppt_y</p:attrName>
                                        </p:attrNameLst>
                                      </p:cBhvr>
                                      <p:rCtr x="0" y="2292"/>
                                    </p:animMotion>
                                  </p:childTnLst>
                                </p:cTn>
                              </p:par>
                              <p:par>
                                <p:cTn id="23" presetID="19" presetClass="emph" presetSubtype="0" fill="hold" grpId="1" nodeType="withEffect">
                                  <p:stCondLst>
                                    <p:cond delay="250"/>
                                  </p:stCondLst>
                                  <p:childTnLst>
                                    <p:animClr clrSpc="rgb" dir="cw">
                                      <p:cBhvr override="childStyle">
                                        <p:cTn id="24" dur="500" fill="hold"/>
                                        <p:tgtEl>
                                          <p:spTgt spid="6"/>
                                        </p:tgtEl>
                                        <p:attrNameLst>
                                          <p:attrName>style.color</p:attrName>
                                        </p:attrNameLst>
                                      </p:cBhvr>
                                      <p:to>
                                        <a:schemeClr val="bg1"/>
                                      </p:to>
                                    </p:animClr>
                                    <p:animClr clrSpc="rgb" dir="cw">
                                      <p:cBhvr>
                                        <p:cTn id="25" dur="500" fill="hold"/>
                                        <p:tgtEl>
                                          <p:spTgt spid="6"/>
                                        </p:tgtEl>
                                        <p:attrNameLst>
                                          <p:attrName>fillcolor</p:attrName>
                                        </p:attrNameLst>
                                      </p:cBhvr>
                                      <p:to>
                                        <a:schemeClr val="bg1"/>
                                      </p:to>
                                    </p:animClr>
                                    <p:set>
                                      <p:cBhvr>
                                        <p:cTn id="26" dur="500" fill="hold"/>
                                        <p:tgtEl>
                                          <p:spTgt spid="6"/>
                                        </p:tgtEl>
                                        <p:attrNameLst>
                                          <p:attrName>fill.type</p:attrName>
                                        </p:attrNameLst>
                                      </p:cBhvr>
                                      <p:to>
                                        <p:strVal val="solid"/>
                                      </p:to>
                                    </p:set>
                                    <p:set>
                                      <p:cBhvr>
                                        <p:cTn id="27" dur="500" fill="hold"/>
                                        <p:tgtEl>
                                          <p:spTgt spid="6"/>
                                        </p:tgtEl>
                                        <p:attrNameLst>
                                          <p:attrName>fill.on</p:attrName>
                                        </p:attrNameLst>
                                      </p:cBhvr>
                                      <p:to>
                                        <p:strVal val="true"/>
                                      </p:to>
                                    </p:set>
                                  </p:childTnLst>
                                </p:cTn>
                              </p:par>
                              <p:par>
                                <p:cTn id="28" presetID="3" presetClass="emph" presetSubtype="2" fill="hold" grpId="1" nodeType="withEffect">
                                  <p:stCondLst>
                                    <p:cond delay="250"/>
                                  </p:stCondLst>
                                  <p:childTnLst>
                                    <p:animClr clrSpc="rgb" dir="cw">
                                      <p:cBhvr override="childStyle">
                                        <p:cTn id="29" dur="500" fill="hold"/>
                                        <p:tgtEl>
                                          <p:spTgt spid="7"/>
                                        </p:tgtEl>
                                        <p:attrNameLst>
                                          <p:attrName>style.color</p:attrName>
                                        </p:attrNameLst>
                                      </p:cBhvr>
                                      <p:to>
                                        <a:schemeClr val="bg1"/>
                                      </p:to>
                                    </p:animClr>
                                  </p:childTnLst>
                                </p:cTn>
                              </p:par>
                              <p:par>
                                <p:cTn id="30" presetID="3" presetClass="emph" presetSubtype="2" fill="hold" grpId="0" nodeType="withEffect">
                                  <p:stCondLst>
                                    <p:cond delay="250"/>
                                  </p:stCondLst>
                                  <p:childTnLst>
                                    <p:animClr clrSpc="rgb" dir="cw">
                                      <p:cBhvr override="childStyle">
                                        <p:cTn id="31" dur="500" fill="hold"/>
                                        <p:tgtEl>
                                          <p:spTgt spid="5"/>
                                        </p:tgtEl>
                                        <p:attrNameLst>
                                          <p:attrName>style.color</p:attrName>
                                        </p:attrNameLst>
                                      </p:cBhvr>
                                      <p:to>
                                        <a:schemeClr val="accent1"/>
                                      </p:to>
                                    </p:animClr>
                                  </p:childTnLst>
                                </p:cTn>
                              </p:par>
                              <p:par>
                                <p:cTn id="32" presetID="19" presetClass="emph" presetSubtype="0" fill="hold" grpId="0" nodeType="withEffect">
                                  <p:stCondLst>
                                    <p:cond delay="250"/>
                                  </p:stCondLst>
                                  <p:childTnLst>
                                    <p:animClr clrSpc="rgb" dir="cw">
                                      <p:cBhvr override="childStyle">
                                        <p:cTn id="33" dur="500" fill="hold"/>
                                        <p:tgtEl>
                                          <p:spTgt spid="4"/>
                                        </p:tgtEl>
                                        <p:attrNameLst>
                                          <p:attrName>style.color</p:attrName>
                                        </p:attrNameLst>
                                      </p:cBhvr>
                                      <p:to>
                                        <a:schemeClr val="accent1"/>
                                      </p:to>
                                    </p:animClr>
                                    <p:animClr clrSpc="rgb" dir="cw">
                                      <p:cBhvr>
                                        <p:cTn id="34" dur="500" fill="hold"/>
                                        <p:tgtEl>
                                          <p:spTgt spid="4"/>
                                        </p:tgtEl>
                                        <p:attrNameLst>
                                          <p:attrName>fillcolor</p:attrName>
                                        </p:attrNameLst>
                                      </p:cBhvr>
                                      <p:to>
                                        <a:schemeClr val="accent1"/>
                                      </p:to>
                                    </p:animClr>
                                    <p:set>
                                      <p:cBhvr>
                                        <p:cTn id="35" dur="500" fill="hold"/>
                                        <p:tgtEl>
                                          <p:spTgt spid="4"/>
                                        </p:tgtEl>
                                        <p:attrNameLst>
                                          <p:attrName>fill.type</p:attrName>
                                        </p:attrNameLst>
                                      </p:cBhvr>
                                      <p:to>
                                        <p:strVal val="solid"/>
                                      </p:to>
                                    </p:set>
                                    <p:set>
                                      <p:cBhvr>
                                        <p:cTn id="36" dur="500" fill="hold"/>
                                        <p:tgtEl>
                                          <p:spTgt spid="4"/>
                                        </p:tgtEl>
                                        <p:attrNameLst>
                                          <p:attrName>fill.on</p:attrName>
                                        </p:attrNameLst>
                                      </p:cBhvr>
                                      <p:to>
                                        <p:strVal val="true"/>
                                      </p:to>
                                    </p:set>
                                  </p:childTnLst>
                                </p:cTn>
                              </p:par>
                            </p:childTnLst>
                          </p:cTn>
                        </p:par>
                        <p:par>
                          <p:cTn id="37" fill="hold">
                            <p:stCondLst>
                              <p:cond delay="750"/>
                            </p:stCondLst>
                            <p:childTnLst>
                              <p:par>
                                <p:cTn id="38" presetID="1" presetClass="entr" presetSubtype="0" fill="hold" nodeType="afterEffect">
                                  <p:stCondLst>
                                    <p:cond delay="250"/>
                                  </p:stCondLst>
                                  <p:childTnLst>
                                    <p:set>
                                      <p:cBhvr>
                                        <p:cTn id="39" dur="1" fill="hold">
                                          <p:stCondLst>
                                            <p:cond delay="0"/>
                                          </p:stCondLst>
                                        </p:cTn>
                                        <p:tgtEl>
                                          <p:spTgt spid="60"/>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250" fill="hold"/>
                                        <p:tgtEl>
                                          <p:spTgt spid="60"/>
                                        </p:tgtEl>
                                      </p:cBhvr>
                                      <p:by x="0" y="0"/>
                                    </p:animScale>
                                  </p:childTnLst>
                                </p:cTn>
                              </p:par>
                              <p:par>
                                <p:cTn id="42" presetID="1" presetClass="entr" presetSubtype="0" fill="hold" grpId="0" nodeType="withEffect">
                                  <p:stCondLst>
                                    <p:cond delay="250"/>
                                  </p:stCondLst>
                                  <p:childTnLst>
                                    <p:set>
                                      <p:cBhvr>
                                        <p:cTn id="43" dur="1" fill="hold">
                                          <p:stCondLst>
                                            <p:cond delay="0"/>
                                          </p:stCondLst>
                                        </p:cTn>
                                        <p:tgtEl>
                                          <p:spTgt spid="42"/>
                                        </p:tgtEl>
                                        <p:attrNameLst>
                                          <p:attrName>style.visibility</p:attrName>
                                        </p:attrNameLst>
                                      </p:cBhvr>
                                      <p:to>
                                        <p:strVal val="visible"/>
                                      </p:to>
                                    </p:set>
                                  </p:childTnLst>
                                </p:cTn>
                              </p:par>
                              <p:par>
                                <p:cTn id="44" presetID="6" presetClass="emph" presetSubtype="0" accel="100000" autoRev="1" fill="hold" grpId="1" nodeType="withEffect">
                                  <p:stCondLst>
                                    <p:cond delay="0"/>
                                  </p:stCondLst>
                                  <p:childTnLst>
                                    <p:animScale>
                                      <p:cBhvr>
                                        <p:cTn id="45" dur="250" fill="hold"/>
                                        <p:tgtEl>
                                          <p:spTgt spid="42"/>
                                        </p:tgtEl>
                                      </p:cBhvr>
                                      <p:by x="0" y="0"/>
                                    </p:animScale>
                                  </p:childTnLst>
                                </p:cTn>
                              </p:par>
                              <p:par>
                                <p:cTn id="46" presetID="2" presetClass="entr" presetSubtype="2" decel="10000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additive="base">
                                        <p:cTn id="48" dur="500" fill="hold"/>
                                        <p:tgtEl>
                                          <p:spTgt spid="44"/>
                                        </p:tgtEl>
                                        <p:attrNameLst>
                                          <p:attrName>ppt_x</p:attrName>
                                        </p:attrNameLst>
                                      </p:cBhvr>
                                      <p:tavLst>
                                        <p:tav tm="0">
                                          <p:val>
                                            <p:strVal val="1+#ppt_w/2"/>
                                          </p:val>
                                        </p:tav>
                                        <p:tav tm="100000">
                                          <p:val>
                                            <p:strVal val="#ppt_x"/>
                                          </p:val>
                                        </p:tav>
                                      </p:tavLst>
                                    </p:anim>
                                    <p:anim calcmode="lin" valueType="num">
                                      <p:cBhvr additive="base">
                                        <p:cTn id="49" dur="500" fill="hold"/>
                                        <p:tgtEl>
                                          <p:spTgt spid="44"/>
                                        </p:tgtEl>
                                        <p:attrNameLst>
                                          <p:attrName>ppt_y</p:attrName>
                                        </p:attrNameLst>
                                      </p:cBhvr>
                                      <p:tavLst>
                                        <p:tav tm="0">
                                          <p:val>
                                            <p:strVal val="#ppt_y"/>
                                          </p:val>
                                        </p:tav>
                                        <p:tav tm="100000">
                                          <p:val>
                                            <p:strVal val="#ppt_y"/>
                                          </p:val>
                                        </p:tav>
                                      </p:tavLst>
                                    </p:anim>
                                  </p:childTnLst>
                                </p:cTn>
                              </p:par>
                              <p:par>
                                <p:cTn id="50" presetID="2" presetClass="entr" presetSubtype="2" decel="100000" fill="hold" grpId="0" nodeType="withEffect">
                                  <p:stCondLst>
                                    <p:cond delay="100"/>
                                  </p:stCondLst>
                                  <p:childTnLst>
                                    <p:set>
                                      <p:cBhvr>
                                        <p:cTn id="51" dur="1" fill="hold">
                                          <p:stCondLst>
                                            <p:cond delay="0"/>
                                          </p:stCondLst>
                                        </p:cTn>
                                        <p:tgtEl>
                                          <p:spTgt spid="58"/>
                                        </p:tgtEl>
                                        <p:attrNameLst>
                                          <p:attrName>style.visibility</p:attrName>
                                        </p:attrNameLst>
                                      </p:cBhvr>
                                      <p:to>
                                        <p:strVal val="visible"/>
                                      </p:to>
                                    </p:set>
                                    <p:anim calcmode="lin" valueType="num">
                                      <p:cBhvr additive="base">
                                        <p:cTn id="52" dur="500" fill="hold"/>
                                        <p:tgtEl>
                                          <p:spTgt spid="58"/>
                                        </p:tgtEl>
                                        <p:attrNameLst>
                                          <p:attrName>ppt_x</p:attrName>
                                        </p:attrNameLst>
                                      </p:cBhvr>
                                      <p:tavLst>
                                        <p:tav tm="0">
                                          <p:val>
                                            <p:strVal val="1+#ppt_w/2"/>
                                          </p:val>
                                        </p:tav>
                                        <p:tav tm="100000">
                                          <p:val>
                                            <p:strVal val="#ppt_x"/>
                                          </p:val>
                                        </p:tav>
                                      </p:tavLst>
                                    </p:anim>
                                    <p:anim calcmode="lin" valueType="num">
                                      <p:cBhvr additive="base">
                                        <p:cTn id="53" dur="500" fill="hold"/>
                                        <p:tgtEl>
                                          <p:spTgt spid="58"/>
                                        </p:tgtEl>
                                        <p:attrNameLst>
                                          <p:attrName>ppt_y</p:attrName>
                                        </p:attrNameLst>
                                      </p:cBhvr>
                                      <p:tavLst>
                                        <p:tav tm="0">
                                          <p:val>
                                            <p:strVal val="#ppt_y"/>
                                          </p:val>
                                        </p:tav>
                                        <p:tav tm="100000">
                                          <p:val>
                                            <p:strVal val="#ppt_y"/>
                                          </p:val>
                                        </p:tav>
                                      </p:tavLst>
                                    </p:anim>
                                  </p:childTnLst>
                                </p:cTn>
                              </p:par>
                              <p:par>
                                <p:cTn id="54" presetID="1" presetClass="entr" presetSubtype="0" fill="hold" grpId="0" nodeType="withEffect">
                                  <p:stCondLst>
                                    <p:cond delay="350"/>
                                  </p:stCondLst>
                                  <p:childTnLst>
                                    <p:set>
                                      <p:cBhvr>
                                        <p:cTn id="55" dur="1" fill="hold">
                                          <p:stCondLst>
                                            <p:cond delay="0"/>
                                          </p:stCondLst>
                                        </p:cTn>
                                        <p:tgtEl>
                                          <p:spTgt spid="43"/>
                                        </p:tgtEl>
                                        <p:attrNameLst>
                                          <p:attrName>style.visibility</p:attrName>
                                        </p:attrNameLst>
                                      </p:cBhvr>
                                      <p:to>
                                        <p:strVal val="visible"/>
                                      </p:to>
                                    </p:set>
                                  </p:childTnLst>
                                </p:cTn>
                              </p:par>
                              <p:par>
                                <p:cTn id="56" presetID="6" presetClass="emph" presetSubtype="0" accel="100000" autoRev="1" fill="hold" grpId="1" nodeType="withEffect">
                                  <p:stCondLst>
                                    <p:cond delay="100"/>
                                  </p:stCondLst>
                                  <p:childTnLst>
                                    <p:animScale>
                                      <p:cBhvr>
                                        <p:cTn id="57" dur="250" fill="hold"/>
                                        <p:tgtEl>
                                          <p:spTgt spid="43"/>
                                        </p:tgtEl>
                                      </p:cBhvr>
                                      <p:by x="0" y="0"/>
                                    </p:animScale>
                                  </p:childTnLst>
                                </p:cTn>
                              </p:par>
                              <p:par>
                                <p:cTn id="58" presetID="1" presetClass="entr" presetSubtype="0" fill="hold" nodeType="withEffect">
                                  <p:stCondLst>
                                    <p:cond delay="350"/>
                                  </p:stCondLst>
                                  <p:childTnLst>
                                    <p:set>
                                      <p:cBhvr>
                                        <p:cTn id="59" dur="1" fill="hold">
                                          <p:stCondLst>
                                            <p:cond delay="0"/>
                                          </p:stCondLst>
                                        </p:cTn>
                                        <p:tgtEl>
                                          <p:spTgt spid="75"/>
                                        </p:tgtEl>
                                        <p:attrNameLst>
                                          <p:attrName>style.visibility</p:attrName>
                                        </p:attrNameLst>
                                      </p:cBhvr>
                                      <p:to>
                                        <p:strVal val="visible"/>
                                      </p:to>
                                    </p:set>
                                  </p:childTnLst>
                                </p:cTn>
                              </p:par>
                              <p:par>
                                <p:cTn id="60" presetID="6" presetClass="emph" presetSubtype="0" accel="100000" autoRev="1" fill="hold" nodeType="withEffect">
                                  <p:stCondLst>
                                    <p:cond delay="100"/>
                                  </p:stCondLst>
                                  <p:childTnLst>
                                    <p:animScale>
                                      <p:cBhvr>
                                        <p:cTn id="61" dur="250" fill="hold"/>
                                        <p:tgtEl>
                                          <p:spTgt spid="75"/>
                                        </p:tgtEl>
                                      </p:cBhvr>
                                      <p:by x="0" y="0"/>
                                    </p:animScale>
                                  </p:childTnLst>
                                </p:cTn>
                              </p:par>
                              <p:par>
                                <p:cTn id="62" presetID="2" presetClass="entr" presetSubtype="2" decel="100000" fill="hold" grpId="0" nodeType="withEffect">
                                  <p:stCondLst>
                                    <p:cond delay="20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1+#ppt_w/2"/>
                                          </p:val>
                                        </p:tav>
                                        <p:tav tm="100000">
                                          <p:val>
                                            <p:strVal val="#ppt_x"/>
                                          </p:val>
                                        </p:tav>
                                      </p:tavLst>
                                    </p:anim>
                                    <p:anim calcmode="lin" valueType="num">
                                      <p:cBhvr additive="base">
                                        <p:cTn id="65" dur="500" fill="hold"/>
                                        <p:tgtEl>
                                          <p:spTgt spid="45"/>
                                        </p:tgtEl>
                                        <p:attrNameLst>
                                          <p:attrName>ppt_y</p:attrName>
                                        </p:attrNameLst>
                                      </p:cBhvr>
                                      <p:tavLst>
                                        <p:tav tm="0">
                                          <p:val>
                                            <p:strVal val="#ppt_y"/>
                                          </p:val>
                                        </p:tav>
                                        <p:tav tm="100000">
                                          <p:val>
                                            <p:strVal val="#ppt_y"/>
                                          </p:val>
                                        </p:tav>
                                      </p:tavLst>
                                    </p:anim>
                                  </p:childTnLst>
                                </p:cTn>
                              </p:par>
                              <p:par>
                                <p:cTn id="66" presetID="1" presetClass="entr" presetSubtype="0" fill="hold" grpId="0" nodeType="withEffect">
                                  <p:stCondLst>
                                    <p:cond delay="450"/>
                                  </p:stCondLst>
                                  <p:childTnLst>
                                    <p:set>
                                      <p:cBhvr>
                                        <p:cTn id="67" dur="1" fill="hold">
                                          <p:stCondLst>
                                            <p:cond delay="0"/>
                                          </p:stCondLst>
                                        </p:cTn>
                                        <p:tgtEl>
                                          <p:spTgt spid="36"/>
                                        </p:tgtEl>
                                        <p:attrNameLst>
                                          <p:attrName>style.visibility</p:attrName>
                                        </p:attrNameLst>
                                      </p:cBhvr>
                                      <p:to>
                                        <p:strVal val="visible"/>
                                      </p:to>
                                    </p:set>
                                  </p:childTnLst>
                                </p:cTn>
                              </p:par>
                              <p:par>
                                <p:cTn id="68" presetID="6" presetClass="emph" presetSubtype="0" accel="100000" autoRev="1" fill="hold" grpId="1" nodeType="withEffect">
                                  <p:stCondLst>
                                    <p:cond delay="200"/>
                                  </p:stCondLst>
                                  <p:childTnLst>
                                    <p:animScale>
                                      <p:cBhvr>
                                        <p:cTn id="69" dur="250" fill="hold"/>
                                        <p:tgtEl>
                                          <p:spTgt spid="36"/>
                                        </p:tgtEl>
                                      </p:cBhvr>
                                      <p:by x="0" y="0"/>
                                    </p:animScale>
                                  </p:childTnLst>
                                </p:cTn>
                              </p:par>
                              <p:par>
                                <p:cTn id="70" presetID="1" presetClass="entr" presetSubtype="0" fill="hold" nodeType="withEffect">
                                  <p:stCondLst>
                                    <p:cond delay="550"/>
                                  </p:stCondLst>
                                  <p:childTnLst>
                                    <p:set>
                                      <p:cBhvr>
                                        <p:cTn id="71" dur="1" fill="hold">
                                          <p:stCondLst>
                                            <p:cond delay="0"/>
                                          </p:stCondLst>
                                        </p:cTn>
                                        <p:tgtEl>
                                          <p:spTgt spid="38"/>
                                        </p:tgtEl>
                                        <p:attrNameLst>
                                          <p:attrName>style.visibility</p:attrName>
                                        </p:attrNameLst>
                                      </p:cBhvr>
                                      <p:to>
                                        <p:strVal val="visible"/>
                                      </p:to>
                                    </p:set>
                                  </p:childTnLst>
                                </p:cTn>
                              </p:par>
                              <p:par>
                                <p:cTn id="72" presetID="6" presetClass="emph" presetSubtype="0" accel="100000" autoRev="1" fill="hold" nodeType="withEffect">
                                  <p:stCondLst>
                                    <p:cond delay="300"/>
                                  </p:stCondLst>
                                  <p:childTnLst>
                                    <p:animScale>
                                      <p:cBhvr>
                                        <p:cTn id="73" dur="250" fill="hold"/>
                                        <p:tgtEl>
                                          <p:spTgt spid="3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6" grpId="1" animBg="1"/>
      <p:bldP spid="7" grpId="0"/>
      <p:bldP spid="7" grpId="1"/>
      <p:bldP spid="42" grpId="0" animBg="1"/>
      <p:bldP spid="42" grpId="1" animBg="1"/>
      <p:bldP spid="43" grpId="0" animBg="1"/>
      <p:bldP spid="43" grpId="1" animBg="1"/>
      <p:bldP spid="44" grpId="0"/>
      <p:bldP spid="45" grpId="0"/>
      <p:bldP spid="58" grpId="0"/>
      <p:bldP spid="36" grpId="0" animBg="1"/>
      <p:bldP spid="36" grpId="1" animBg="1"/>
      <p:bldP spid="80" grpId="0"/>
      <p:bldP spid="8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4" name="Picture 3"/>
          <p:cNvPicPr>
            <a:picLocks noChangeAspect="1"/>
          </p:cNvPicPr>
          <p:nvPr/>
        </p:nvPicPr>
        <p:blipFill>
          <a:blip r:embed="rId2"/>
          <a:stretch>
            <a:fillRect/>
          </a:stretch>
        </p:blipFill>
        <p:spPr>
          <a:xfrm>
            <a:off x="4576358" y="1201742"/>
            <a:ext cx="3286125" cy="48387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8518474" y="1276013"/>
            <a:ext cx="3248025" cy="471487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stretch>
            <a:fillRect/>
          </a:stretch>
        </p:blipFill>
        <p:spPr>
          <a:xfrm>
            <a:off x="636633" y="1499850"/>
            <a:ext cx="3267075" cy="4267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3187924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Kiedy zmienią się priorytety…</a:t>
            </a:r>
            <a:endParaRPr lang="pl-PL" dirty="0"/>
          </a:p>
        </p:txBody>
      </p:sp>
      <p:pic>
        <p:nvPicPr>
          <p:cNvPr id="3" name="Picture 2"/>
          <p:cNvPicPr>
            <a:picLocks noChangeAspect="1"/>
          </p:cNvPicPr>
          <p:nvPr/>
        </p:nvPicPr>
        <p:blipFill>
          <a:blip r:embed="rId2"/>
          <a:stretch>
            <a:fillRect/>
          </a:stretch>
        </p:blipFill>
        <p:spPr>
          <a:xfrm>
            <a:off x="4590646" y="1553046"/>
            <a:ext cx="3257550" cy="4800600"/>
          </a:xfrm>
          <a:prstGeom prst="rect">
            <a:avLst/>
          </a:prstGeom>
          <a:ln>
            <a:noFill/>
          </a:ln>
          <a:effectLst>
            <a:outerShdw blurRad="190500" algn="tl" rotWithShape="0">
              <a:srgbClr val="000000">
                <a:alpha val="70000"/>
              </a:srgbClr>
            </a:outerShdw>
          </a:effectLst>
        </p:spPr>
      </p:pic>
      <p:cxnSp>
        <p:nvCxnSpPr>
          <p:cNvPr id="9" name="Straight Arrow Connector 8"/>
          <p:cNvCxnSpPr/>
          <p:nvPr/>
        </p:nvCxnSpPr>
        <p:spPr>
          <a:xfrm flipV="1">
            <a:off x="3481933" y="3713286"/>
            <a:ext cx="1440160" cy="792088"/>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94153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dirty="0"/>
          </a:p>
        </p:txBody>
      </p:sp>
      <p:pic>
        <p:nvPicPr>
          <p:cNvPr id="3" name="Picture 2"/>
          <p:cNvPicPr>
            <a:picLocks noChangeAspect="1"/>
          </p:cNvPicPr>
          <p:nvPr/>
        </p:nvPicPr>
        <p:blipFill>
          <a:blip r:embed="rId2"/>
          <a:stretch>
            <a:fillRect/>
          </a:stretch>
        </p:blipFill>
        <p:spPr>
          <a:xfrm>
            <a:off x="2689845" y="295274"/>
            <a:ext cx="7023388" cy="1905844"/>
          </a:xfrm>
          <a:prstGeom prst="rect">
            <a:avLst/>
          </a:prstGeom>
        </p:spPr>
      </p:pic>
      <p:pic>
        <p:nvPicPr>
          <p:cNvPr id="4" name="Picture 3"/>
          <p:cNvPicPr>
            <a:picLocks noChangeAspect="1"/>
          </p:cNvPicPr>
          <p:nvPr/>
        </p:nvPicPr>
        <p:blipFill>
          <a:blip r:embed="rId3"/>
          <a:stretch>
            <a:fillRect/>
          </a:stretch>
        </p:blipFill>
        <p:spPr>
          <a:xfrm>
            <a:off x="2977877" y="2489150"/>
            <a:ext cx="6563366" cy="1872208"/>
          </a:xfrm>
          <a:prstGeom prst="rect">
            <a:avLst/>
          </a:prstGeom>
        </p:spPr>
      </p:pic>
      <p:pic>
        <p:nvPicPr>
          <p:cNvPr id="5" name="Picture 4"/>
          <p:cNvPicPr>
            <a:picLocks noChangeAspect="1"/>
          </p:cNvPicPr>
          <p:nvPr/>
        </p:nvPicPr>
        <p:blipFill>
          <a:blip r:embed="rId4"/>
          <a:stretch>
            <a:fillRect/>
          </a:stretch>
        </p:blipFill>
        <p:spPr>
          <a:xfrm>
            <a:off x="3115439" y="4649390"/>
            <a:ext cx="6172200" cy="1790700"/>
          </a:xfrm>
          <a:prstGeom prst="rect">
            <a:avLst/>
          </a:prstGeom>
        </p:spPr>
      </p:pic>
    </p:spTree>
    <p:extLst>
      <p:ext uri="{BB962C8B-B14F-4D97-AF65-F5344CB8AC3E}">
        <p14:creationId xmlns:p14="http://schemas.microsoft.com/office/powerpoint/2010/main" val="40648712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3" name="Picture 2"/>
          <p:cNvPicPr>
            <a:picLocks noChangeAspect="1"/>
          </p:cNvPicPr>
          <p:nvPr/>
        </p:nvPicPr>
        <p:blipFill>
          <a:blip r:embed="rId2"/>
          <a:stretch>
            <a:fillRect/>
          </a:stretch>
        </p:blipFill>
        <p:spPr>
          <a:xfrm>
            <a:off x="3697957" y="2849190"/>
            <a:ext cx="5753401" cy="3917900"/>
          </a:xfrm>
          <a:prstGeom prst="rect">
            <a:avLst/>
          </a:prstGeom>
        </p:spPr>
      </p:pic>
      <p:pic>
        <p:nvPicPr>
          <p:cNvPr id="4" name="Picture 3"/>
          <p:cNvPicPr>
            <a:picLocks noChangeAspect="1"/>
          </p:cNvPicPr>
          <p:nvPr/>
        </p:nvPicPr>
        <p:blipFill>
          <a:blip r:embed="rId3"/>
          <a:stretch>
            <a:fillRect/>
          </a:stretch>
        </p:blipFill>
        <p:spPr>
          <a:xfrm>
            <a:off x="3668594" y="184894"/>
            <a:ext cx="5753401" cy="2322434"/>
          </a:xfrm>
          <a:prstGeom prst="rect">
            <a:avLst/>
          </a:prstGeom>
        </p:spPr>
      </p:pic>
    </p:spTree>
    <p:extLst>
      <p:ext uri="{BB962C8B-B14F-4D97-AF65-F5344CB8AC3E}">
        <p14:creationId xmlns:p14="http://schemas.microsoft.com/office/powerpoint/2010/main" val="37845655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Jakość - developerska</a:t>
            </a:r>
            <a:endParaRPr lang="en-US" dirty="0"/>
          </a:p>
        </p:txBody>
      </p:sp>
      <p:sp>
        <p:nvSpPr>
          <p:cNvPr id="3" name="Text Placeholder 2"/>
          <p:cNvSpPr>
            <a:spLocks noGrp="1"/>
          </p:cNvSpPr>
          <p:nvPr>
            <p:ph type="body" sz="quarter" idx="10"/>
          </p:nvPr>
        </p:nvSpPr>
        <p:spPr>
          <a:xfrm>
            <a:off x="274638" y="1212850"/>
            <a:ext cx="11887200" cy="6032421"/>
          </a:xfrm>
        </p:spPr>
        <p:txBody>
          <a:bodyPr/>
          <a:lstStyle/>
          <a:p>
            <a:r>
              <a:rPr lang="pl-PL" dirty="0"/>
              <a:t>Wsparcie Test </a:t>
            </a:r>
            <a:r>
              <a:rPr lang="pl-PL" dirty="0" err="1"/>
              <a:t>Driven</a:t>
            </a:r>
            <a:r>
              <a:rPr lang="pl-PL" dirty="0"/>
              <a:t> Development</a:t>
            </a:r>
          </a:p>
          <a:p>
            <a:r>
              <a:rPr lang="pl-PL" dirty="0" smtClean="0"/>
              <a:t>Metryki kodu; </a:t>
            </a:r>
            <a:r>
              <a:rPr lang="pl-PL" dirty="0" err="1" smtClean="0"/>
              <a:t>code</a:t>
            </a:r>
            <a:r>
              <a:rPr lang="pl-PL" dirty="0" smtClean="0"/>
              <a:t> </a:t>
            </a:r>
            <a:r>
              <a:rPr lang="pl-PL" dirty="0" err="1" smtClean="0"/>
              <a:t>coverage</a:t>
            </a:r>
            <a:endParaRPr lang="pl-PL" dirty="0" smtClean="0"/>
          </a:p>
          <a:p>
            <a:r>
              <a:rPr lang="pl-PL" dirty="0" smtClean="0"/>
              <a:t>Test </a:t>
            </a:r>
            <a:r>
              <a:rPr lang="pl-PL" dirty="0" err="1" smtClean="0"/>
              <a:t>impact</a:t>
            </a:r>
            <a:r>
              <a:rPr lang="pl-PL" dirty="0" smtClean="0"/>
              <a:t> </a:t>
            </a:r>
            <a:r>
              <a:rPr lang="pl-PL" dirty="0" err="1" smtClean="0"/>
              <a:t>analysis</a:t>
            </a:r>
            <a:endParaRPr lang="pl-PL" dirty="0" smtClean="0"/>
          </a:p>
          <a:p>
            <a:r>
              <a:rPr lang="pl-PL" dirty="0" smtClean="0"/>
              <a:t>Pilnowanie stylu pisania kodu</a:t>
            </a:r>
          </a:p>
          <a:p>
            <a:r>
              <a:rPr lang="pl-PL" dirty="0" smtClean="0"/>
              <a:t>Testy jednostkowe kodu i bazy danych</a:t>
            </a:r>
          </a:p>
          <a:p>
            <a:r>
              <a:rPr lang="pl-PL" dirty="0" smtClean="0"/>
              <a:t>Generowanie sensownych testów jednostkowych (</a:t>
            </a:r>
            <a:r>
              <a:rPr lang="pl-PL" dirty="0" err="1" smtClean="0"/>
              <a:t>Pex</a:t>
            </a:r>
            <a:r>
              <a:rPr lang="pl-PL" dirty="0" smtClean="0"/>
              <a:t>)</a:t>
            </a:r>
          </a:p>
          <a:p>
            <a:r>
              <a:rPr lang="pl-PL" dirty="0" err="1" smtClean="0"/>
              <a:t>Refactoring</a:t>
            </a:r>
            <a:r>
              <a:rPr lang="pl-PL" dirty="0" smtClean="0"/>
              <a:t> kodu i bazy danych (w przyszłości plików konfiguracyjnych)</a:t>
            </a:r>
          </a:p>
          <a:p>
            <a:endParaRPr lang="en-US" dirty="0"/>
          </a:p>
        </p:txBody>
      </p:sp>
    </p:spTree>
    <p:extLst>
      <p:ext uri="{BB962C8B-B14F-4D97-AF65-F5344CB8AC3E}">
        <p14:creationId xmlns:p14="http://schemas.microsoft.com/office/powerpoint/2010/main" val="270750112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7" y="233151"/>
            <a:ext cx="11375536" cy="762786"/>
          </a:xfrm>
        </p:spPr>
        <p:txBody>
          <a:bodyPr/>
          <a:lstStyle/>
          <a:p>
            <a:r>
              <a:rPr lang="pl-PL" sz="4800" dirty="0" smtClean="0"/>
              <a:t>Nowoczesne aplikacje – nowoczesny cykl</a:t>
            </a:r>
            <a:endParaRPr lang="en-US" sz="4800" dirty="0"/>
          </a:p>
        </p:txBody>
      </p:sp>
      <p:sp>
        <p:nvSpPr>
          <p:cNvPr id="17" name="Rounded Rectangle 16"/>
          <p:cNvSpPr/>
          <p:nvPr/>
        </p:nvSpPr>
        <p:spPr bwMode="auto">
          <a:xfrm>
            <a:off x="1519659" y="2217788"/>
            <a:ext cx="9378878" cy="2574225"/>
          </a:xfrm>
          <a:prstGeom prst="roundRect">
            <a:avLst>
              <a:gd name="adj" fmla="val 50000"/>
            </a:avLst>
          </a:prstGeom>
          <a:solidFill>
            <a:schemeClr val="accent3"/>
          </a:solidFill>
          <a:ln w="9525" cap="flat" cmpd="sng" algn="ctr">
            <a:noFill/>
            <a:prstDash val="solid"/>
            <a:round/>
            <a:headEnd type="none" w="med" len="med"/>
            <a:tailEnd type="none" w="med" len="med"/>
          </a:ln>
          <a:effectLst/>
        </p:spPr>
        <p:txBody>
          <a:bodyPr vert="horz" wrap="square" lIns="0" tIns="46331" rIns="0" bIns="46331" numCol="1" rtlCol="0" anchor="ctr" anchorCtr="0" compatLnSpc="1">
            <a:prstTxWarp prst="textNoShape">
              <a:avLst/>
            </a:prstTxWarp>
          </a:bodyPr>
          <a:lstStyle/>
          <a:p>
            <a:pPr algn="ctr" defTabSz="834014" fontAlgn="base">
              <a:lnSpc>
                <a:spcPts val="2692"/>
              </a:lnSpc>
              <a:spcBef>
                <a:spcPct val="0"/>
              </a:spcBef>
              <a:spcAft>
                <a:spcPct val="0"/>
              </a:spcAft>
              <a:defRPr/>
            </a:pPr>
            <a:endParaRPr lang="en-US" sz="2400"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sp>
        <p:nvSpPr>
          <p:cNvPr id="18" name="Rectangle 17"/>
          <p:cNvSpPr/>
          <p:nvPr/>
        </p:nvSpPr>
        <p:spPr>
          <a:xfrm>
            <a:off x="1044250" y="5532363"/>
            <a:ext cx="3524890" cy="389289"/>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000" kern="0" spc="-61" dirty="0" smtClean="0">
                <a:gradFill>
                  <a:gsLst>
                    <a:gs pos="11667">
                      <a:srgbClr val="3F3F3F"/>
                    </a:gs>
                    <a:gs pos="23000">
                      <a:srgbClr val="3F3F3F"/>
                    </a:gs>
                  </a:gsLst>
                  <a:lin ang="16200000" scaled="0"/>
                </a:gradFill>
              </a:rPr>
              <a:t>Ciągłe zbieranie opinii zwrotnej</a:t>
            </a:r>
            <a:endParaRPr lang="en-US" sz="2000" kern="0" spc="-61" dirty="0">
              <a:gradFill>
                <a:gsLst>
                  <a:gs pos="11667">
                    <a:srgbClr val="3F3F3F"/>
                  </a:gs>
                  <a:gs pos="23000">
                    <a:srgbClr val="3F3F3F"/>
                  </a:gs>
                </a:gsLst>
                <a:lin ang="16200000" scaled="0"/>
              </a:gradFill>
            </a:endParaRPr>
          </a:p>
        </p:txBody>
      </p:sp>
      <p:sp>
        <p:nvSpPr>
          <p:cNvPr id="19" name="Rectangle 18"/>
          <p:cNvSpPr/>
          <p:nvPr/>
        </p:nvSpPr>
        <p:spPr>
          <a:xfrm>
            <a:off x="4755592" y="5532363"/>
            <a:ext cx="3023600" cy="389289"/>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000" kern="0" spc="-61" dirty="0" smtClean="0">
                <a:gradFill>
                  <a:gsLst>
                    <a:gs pos="11667">
                      <a:srgbClr val="3F3F3F"/>
                    </a:gs>
                    <a:gs pos="23000">
                      <a:srgbClr val="3F3F3F"/>
                    </a:gs>
                  </a:gsLst>
                  <a:lin ang="16200000" scaled="0"/>
                </a:gradFill>
              </a:rPr>
              <a:t>Ciągłe poprawianie jakości</a:t>
            </a:r>
            <a:endParaRPr lang="en-US" sz="2000" kern="0" spc="-61" dirty="0">
              <a:gradFill>
                <a:gsLst>
                  <a:gs pos="11667">
                    <a:srgbClr val="3F3F3F"/>
                  </a:gs>
                  <a:gs pos="23000">
                    <a:srgbClr val="3F3F3F"/>
                  </a:gs>
                </a:gsLst>
                <a:lin ang="16200000" scaled="0"/>
              </a:gradFill>
            </a:endParaRPr>
          </a:p>
        </p:txBody>
      </p:sp>
      <p:sp>
        <p:nvSpPr>
          <p:cNvPr id="20" name="Rectangle 19"/>
          <p:cNvSpPr/>
          <p:nvPr/>
        </p:nvSpPr>
        <p:spPr>
          <a:xfrm>
            <a:off x="8618268" y="5532363"/>
            <a:ext cx="2021401" cy="389289"/>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000" kern="0" spc="-61" dirty="0" smtClean="0">
                <a:gradFill>
                  <a:gsLst>
                    <a:gs pos="11667">
                      <a:srgbClr val="3F3F3F"/>
                    </a:gs>
                    <a:gs pos="23000">
                      <a:srgbClr val="3F3F3F"/>
                    </a:gs>
                  </a:gsLst>
                  <a:lin ang="16200000" scaled="0"/>
                </a:gradFill>
              </a:rPr>
              <a:t>Ciągłe wdrażanie</a:t>
            </a:r>
            <a:endParaRPr lang="en-US" sz="2000" kern="0" spc="-61" dirty="0">
              <a:gradFill>
                <a:gsLst>
                  <a:gs pos="11667">
                    <a:srgbClr val="3F3F3F"/>
                  </a:gs>
                  <a:gs pos="23000">
                    <a:srgbClr val="3F3F3F"/>
                  </a:gs>
                </a:gsLst>
                <a:lin ang="16200000" scaled="0"/>
              </a:gradFill>
            </a:endParaRPr>
          </a:p>
        </p:txBody>
      </p:sp>
      <p:sp>
        <p:nvSpPr>
          <p:cNvPr id="21" name="Rectangle 20"/>
          <p:cNvSpPr/>
          <p:nvPr/>
        </p:nvSpPr>
        <p:spPr>
          <a:xfrm>
            <a:off x="1675349" y="5504112"/>
            <a:ext cx="2262687" cy="513938"/>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900" kern="0" spc="-61" dirty="0" smtClean="0">
                <a:gradFill>
                  <a:gsLst>
                    <a:gs pos="11667">
                      <a:srgbClr val="3F3F3F"/>
                    </a:gs>
                    <a:gs pos="23000">
                      <a:srgbClr val="3F3F3F"/>
                    </a:gs>
                  </a:gsLst>
                  <a:lin ang="16200000" scaled="0"/>
                </a:gradFill>
              </a:rPr>
              <a:t>Definiowanie</a:t>
            </a:r>
            <a:endParaRPr lang="en-US" sz="2900" kern="0" spc="-61" dirty="0">
              <a:gradFill>
                <a:gsLst>
                  <a:gs pos="11667">
                    <a:srgbClr val="3F3F3F"/>
                  </a:gs>
                  <a:gs pos="23000">
                    <a:srgbClr val="3F3F3F"/>
                  </a:gs>
                </a:gsLst>
                <a:lin ang="16200000" scaled="0"/>
              </a:gradFill>
            </a:endParaRPr>
          </a:p>
        </p:txBody>
      </p:sp>
      <p:sp>
        <p:nvSpPr>
          <p:cNvPr id="22" name="Rectangle 21"/>
          <p:cNvSpPr/>
          <p:nvPr/>
        </p:nvSpPr>
        <p:spPr>
          <a:xfrm>
            <a:off x="4913138" y="5504112"/>
            <a:ext cx="2708514" cy="513938"/>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900" kern="0" spc="-61" dirty="0" smtClean="0">
                <a:gradFill>
                  <a:gsLst>
                    <a:gs pos="11667">
                      <a:srgbClr val="3F3F3F"/>
                    </a:gs>
                    <a:gs pos="23000">
                      <a:srgbClr val="3F3F3F"/>
                    </a:gs>
                  </a:gsLst>
                  <a:lin ang="16200000" scaled="0"/>
                </a:gradFill>
              </a:rPr>
              <a:t>Programowanie</a:t>
            </a:r>
            <a:endParaRPr lang="en-US" sz="2900" kern="0" spc="-61" dirty="0">
              <a:gradFill>
                <a:gsLst>
                  <a:gs pos="11667">
                    <a:srgbClr val="3F3F3F"/>
                  </a:gs>
                  <a:gs pos="23000">
                    <a:srgbClr val="3F3F3F"/>
                  </a:gs>
                </a:gsLst>
                <a:lin ang="16200000" scaled="0"/>
              </a:gradFill>
            </a:endParaRPr>
          </a:p>
        </p:txBody>
      </p:sp>
      <p:sp>
        <p:nvSpPr>
          <p:cNvPr id="23" name="Rectangle 22"/>
          <p:cNvSpPr/>
          <p:nvPr/>
        </p:nvSpPr>
        <p:spPr>
          <a:xfrm>
            <a:off x="8455832" y="5504112"/>
            <a:ext cx="2346235" cy="513938"/>
          </a:xfrm>
          <a:prstGeom prst="rect">
            <a:avLst/>
          </a:prstGeom>
        </p:spPr>
        <p:txBody>
          <a:bodyPr wrap="none" lIns="111196" tIns="55602" rIns="111196" bIns="55602">
            <a:spAutoFit/>
          </a:bodyPr>
          <a:lstStyle/>
          <a:p>
            <a:pPr algn="ctr" defTabSz="1111594" fontAlgn="base">
              <a:lnSpc>
                <a:spcPct val="90000"/>
              </a:lnSpc>
              <a:spcBef>
                <a:spcPct val="0"/>
              </a:spcBef>
              <a:spcAft>
                <a:spcPct val="0"/>
              </a:spcAft>
            </a:pPr>
            <a:r>
              <a:rPr lang="pl-PL" sz="2900" kern="0" spc="-61" dirty="0" smtClean="0">
                <a:gradFill>
                  <a:gsLst>
                    <a:gs pos="11667">
                      <a:srgbClr val="3F3F3F"/>
                    </a:gs>
                    <a:gs pos="23000">
                      <a:srgbClr val="3F3F3F"/>
                    </a:gs>
                  </a:gsLst>
                  <a:lin ang="16200000" scaled="0"/>
                </a:gradFill>
              </a:rPr>
              <a:t>Administracja</a:t>
            </a:r>
            <a:endParaRPr lang="en-US" sz="2900" kern="0" spc="-61" dirty="0">
              <a:gradFill>
                <a:gsLst>
                  <a:gs pos="11667">
                    <a:srgbClr val="3F3F3F"/>
                  </a:gs>
                  <a:gs pos="23000">
                    <a:srgbClr val="3F3F3F"/>
                  </a:gs>
                </a:gsLst>
                <a:lin ang="16200000" scaled="0"/>
              </a:gradFill>
            </a:endParaRPr>
          </a:p>
        </p:txBody>
      </p:sp>
      <p:grpSp>
        <p:nvGrpSpPr>
          <p:cNvPr id="24" name="Group 23"/>
          <p:cNvGrpSpPr/>
          <p:nvPr/>
        </p:nvGrpSpPr>
        <p:grpSpPr>
          <a:xfrm>
            <a:off x="1193021" y="1730973"/>
            <a:ext cx="10063239" cy="3578800"/>
            <a:chOff x="2032000" y="2221710"/>
            <a:chExt cx="8216900" cy="2924122"/>
          </a:xfrm>
        </p:grpSpPr>
        <p:sp>
          <p:nvSpPr>
            <p:cNvPr id="25" name="Rounded Rectangle 25"/>
            <p:cNvSpPr/>
            <p:nvPr/>
          </p:nvSpPr>
          <p:spPr bwMode="auto">
            <a:xfrm>
              <a:off x="2032000" y="2221710"/>
              <a:ext cx="8216900" cy="2924122"/>
            </a:xfrm>
            <a:custGeom>
              <a:avLst/>
              <a:gdLst/>
              <a:ahLst/>
              <a:cxnLst/>
              <a:rect l="l" t="t" r="r" b="b"/>
              <a:pathLst>
                <a:path w="8216900" h="2924122">
                  <a:moveTo>
                    <a:pt x="1318358" y="405568"/>
                  </a:moveTo>
                  <a:cubicBezTo>
                    <a:pt x="737543" y="405568"/>
                    <a:pt x="266700" y="876411"/>
                    <a:pt x="266700" y="1457226"/>
                  </a:cubicBezTo>
                  <a:cubicBezTo>
                    <a:pt x="266700" y="2038041"/>
                    <a:pt x="737543" y="2508884"/>
                    <a:pt x="1318358" y="2508884"/>
                  </a:cubicBezTo>
                  <a:lnTo>
                    <a:pt x="3043713" y="2508884"/>
                  </a:lnTo>
                  <a:lnTo>
                    <a:pt x="3148811" y="2362200"/>
                  </a:lnTo>
                  <a:lnTo>
                    <a:pt x="3312898" y="2362200"/>
                  </a:lnTo>
                  <a:lnTo>
                    <a:pt x="3207800" y="2508884"/>
                  </a:lnTo>
                  <a:lnTo>
                    <a:pt x="6873143" y="2508884"/>
                  </a:lnTo>
                  <a:cubicBezTo>
                    <a:pt x="7453958" y="2508884"/>
                    <a:pt x="7924801" y="2038041"/>
                    <a:pt x="7924801" y="1457226"/>
                  </a:cubicBezTo>
                  <a:cubicBezTo>
                    <a:pt x="7924801" y="876411"/>
                    <a:pt x="7453958" y="405568"/>
                    <a:pt x="6873143" y="405568"/>
                  </a:cubicBezTo>
                  <a:lnTo>
                    <a:pt x="5088042" y="405568"/>
                  </a:lnTo>
                  <a:lnTo>
                    <a:pt x="4976015" y="561922"/>
                  </a:lnTo>
                  <a:lnTo>
                    <a:pt x="4811928" y="561922"/>
                  </a:lnTo>
                  <a:lnTo>
                    <a:pt x="4923955" y="405568"/>
                  </a:lnTo>
                  <a:close/>
                  <a:moveTo>
                    <a:pt x="4811928" y="0"/>
                  </a:moveTo>
                  <a:lnTo>
                    <a:pt x="4976015" y="0"/>
                  </a:lnTo>
                  <a:lnTo>
                    <a:pt x="5089051" y="157762"/>
                  </a:lnTo>
                  <a:lnTo>
                    <a:pt x="6917436" y="157762"/>
                  </a:lnTo>
                  <a:cubicBezTo>
                    <a:pt x="7635110" y="157762"/>
                    <a:pt x="8216900" y="739552"/>
                    <a:pt x="8216900" y="1457226"/>
                  </a:cubicBezTo>
                  <a:cubicBezTo>
                    <a:pt x="8216900" y="2174900"/>
                    <a:pt x="7635110" y="2756690"/>
                    <a:pt x="6917436" y="2756690"/>
                  </a:cubicBezTo>
                  <a:lnTo>
                    <a:pt x="3192934" y="2756690"/>
                  </a:lnTo>
                  <a:lnTo>
                    <a:pt x="3312898" y="2924122"/>
                  </a:lnTo>
                  <a:lnTo>
                    <a:pt x="3148811" y="2924122"/>
                  </a:lnTo>
                  <a:lnTo>
                    <a:pt x="3028847" y="2756690"/>
                  </a:lnTo>
                  <a:lnTo>
                    <a:pt x="1299464" y="2756690"/>
                  </a:lnTo>
                  <a:cubicBezTo>
                    <a:pt x="581790" y="2756690"/>
                    <a:pt x="0" y="2174900"/>
                    <a:pt x="0" y="1457226"/>
                  </a:cubicBezTo>
                  <a:cubicBezTo>
                    <a:pt x="0" y="739552"/>
                    <a:pt x="581790" y="157762"/>
                    <a:pt x="1299464" y="157762"/>
                  </a:cubicBezTo>
                  <a:lnTo>
                    <a:pt x="4924964" y="157762"/>
                  </a:lnTo>
                  <a:close/>
                </a:path>
              </a:pathLst>
            </a:custGeom>
            <a:solidFill>
              <a:schemeClr val="tx2"/>
            </a:solidFill>
            <a:ln w="9525" cap="flat" cmpd="sng" algn="ctr">
              <a:noFill/>
              <a:prstDash val="solid"/>
              <a:round/>
              <a:headEnd type="none" w="med" len="med"/>
              <a:tailEnd type="none" w="med" len="med"/>
            </a:ln>
            <a:effectLst/>
          </p:spPr>
          <p:txBody>
            <a:bodyPr vert="horz" wrap="square" lIns="0" tIns="38098" rIns="0" bIns="38098" numCol="1" rtlCol="0" anchor="ctr" anchorCtr="0" compatLnSpc="1">
              <a:prstTxWarp prst="textNoShape">
                <a:avLst/>
              </a:prstTxWarp>
            </a:bodyPr>
            <a:lstStyle/>
            <a:p>
              <a:pPr algn="ctr" defTabSz="834014" fontAlgn="base">
                <a:lnSpc>
                  <a:spcPts val="2692"/>
                </a:lnSpc>
                <a:spcBef>
                  <a:spcPct val="0"/>
                </a:spcBef>
                <a:spcAft>
                  <a:spcPct val="0"/>
                </a:spcAft>
              </a:pPr>
              <a:endParaRPr lang="en-US" sz="2400"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sp>
          <p:nvSpPr>
            <p:cNvPr id="27" name="Rectangle 26"/>
            <p:cNvSpPr/>
            <p:nvPr/>
          </p:nvSpPr>
          <p:spPr>
            <a:xfrm>
              <a:off x="4341034" y="2332088"/>
              <a:ext cx="2943222" cy="350096"/>
            </a:xfrm>
            <a:prstGeom prst="rect">
              <a:avLst/>
            </a:prstGeom>
          </p:spPr>
          <p:txBody>
            <a:bodyPr wrap="square" lIns="91440" tIns="91440" rIns="91440" bIns="91440">
              <a:spAutoFit/>
            </a:bodyPr>
            <a:lstStyle/>
            <a:p>
              <a:pPr algn="ctr" defTabSz="1111594" fontAlgn="base">
                <a:lnSpc>
                  <a:spcPct val="90000"/>
                </a:lnSpc>
                <a:spcBef>
                  <a:spcPct val="0"/>
                </a:spcBef>
                <a:spcAft>
                  <a:spcPct val="0"/>
                </a:spcAft>
              </a:pPr>
              <a:r>
                <a:rPr lang="pl-PL" sz="1700" kern="0" spc="-61" dirty="0" smtClean="0">
                  <a:gradFill>
                    <a:gsLst>
                      <a:gs pos="37917">
                        <a:srgbClr val="FFFFFF"/>
                      </a:gs>
                      <a:gs pos="32083">
                        <a:srgbClr val="FFFFFF"/>
                      </a:gs>
                    </a:gsLst>
                    <a:lin ang="16200000" scaled="0"/>
                  </a:gradFill>
                </a:rPr>
                <a:t>CIĄGŁE UDOSKONALANIE</a:t>
              </a:r>
              <a:endParaRPr lang="en-US" sz="1700" kern="0" spc="-61" dirty="0">
                <a:gradFill>
                  <a:gsLst>
                    <a:gs pos="37917">
                      <a:srgbClr val="FFFFFF"/>
                    </a:gs>
                    <a:gs pos="32083">
                      <a:srgbClr val="FFFFFF"/>
                    </a:gs>
                  </a:gsLst>
                  <a:lin ang="16200000" scaled="0"/>
                </a:gradFill>
              </a:endParaRPr>
            </a:p>
          </p:txBody>
        </p:sp>
        <p:sp>
          <p:nvSpPr>
            <p:cNvPr id="28" name="Rectangle 27"/>
            <p:cNvSpPr/>
            <p:nvPr/>
          </p:nvSpPr>
          <p:spPr>
            <a:xfrm>
              <a:off x="4883959" y="4683007"/>
              <a:ext cx="2943222" cy="350096"/>
            </a:xfrm>
            <a:prstGeom prst="rect">
              <a:avLst/>
            </a:prstGeom>
          </p:spPr>
          <p:txBody>
            <a:bodyPr wrap="square" lIns="91440" tIns="91440" rIns="91440" bIns="91440">
              <a:spAutoFit/>
            </a:bodyPr>
            <a:lstStyle/>
            <a:p>
              <a:pPr algn="ctr" defTabSz="1111594" fontAlgn="base">
                <a:lnSpc>
                  <a:spcPct val="90000"/>
                </a:lnSpc>
                <a:spcBef>
                  <a:spcPct val="0"/>
                </a:spcBef>
                <a:spcAft>
                  <a:spcPct val="0"/>
                </a:spcAft>
              </a:pPr>
              <a:r>
                <a:rPr lang="pl-PL" sz="1700" kern="0" spc="-61" dirty="0" smtClean="0">
                  <a:gradFill>
                    <a:gsLst>
                      <a:gs pos="37917">
                        <a:srgbClr val="FFFFFF"/>
                      </a:gs>
                      <a:gs pos="32083">
                        <a:srgbClr val="FFFFFF"/>
                      </a:gs>
                    </a:gsLst>
                    <a:lin ang="16200000" scaled="0"/>
                  </a:gradFill>
                </a:rPr>
                <a:t>CIĄGŁE UDOSKONALANIE</a:t>
              </a:r>
              <a:endParaRPr lang="en-US" sz="1700" kern="0" spc="-61" dirty="0">
                <a:gradFill>
                  <a:gsLst>
                    <a:gs pos="37917">
                      <a:srgbClr val="FFFFFF"/>
                    </a:gs>
                    <a:gs pos="32083">
                      <a:srgbClr val="FFFFFF"/>
                    </a:gs>
                  </a:gsLst>
                  <a:lin ang="16200000" scaled="0"/>
                </a:gradFill>
              </a:endParaRPr>
            </a:p>
          </p:txBody>
        </p:sp>
      </p:grpSp>
      <p:sp>
        <p:nvSpPr>
          <p:cNvPr id="31" name="Freeform 6"/>
          <p:cNvSpPr>
            <a:spLocks noChangeAspect="1" noEditPoints="1"/>
          </p:cNvSpPr>
          <p:nvPr/>
        </p:nvSpPr>
        <p:spPr bwMode="auto">
          <a:xfrm>
            <a:off x="1786623" y="2474481"/>
            <a:ext cx="2076365" cy="2081571"/>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196" tIns="55602" rIns="111196" bIns="55602" numCol="1" anchor="t" anchorCtr="0" compatLnSpc="1">
            <a:prstTxWarp prst="textNoShape">
              <a:avLst/>
            </a:prstTxWarp>
          </a:bodyPr>
          <a:lstStyle/>
          <a:p>
            <a:pPr defTabSz="1111915"/>
            <a:endParaRPr lang="en-US">
              <a:solidFill>
                <a:srgbClr val="000000"/>
              </a:solidFill>
            </a:endParaRPr>
          </a:p>
        </p:txBody>
      </p:sp>
      <p:sp>
        <p:nvSpPr>
          <p:cNvPr id="32" name="Freeform 11"/>
          <p:cNvSpPr>
            <a:spLocks noChangeAspect="1" noEditPoints="1"/>
          </p:cNvSpPr>
          <p:nvPr/>
        </p:nvSpPr>
        <p:spPr bwMode="auto">
          <a:xfrm>
            <a:off x="5232005" y="2474481"/>
            <a:ext cx="2073088" cy="2081571"/>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196" tIns="55602" rIns="111196" bIns="55602" numCol="1" anchor="t" anchorCtr="0" compatLnSpc="1">
            <a:prstTxWarp prst="textNoShape">
              <a:avLst/>
            </a:prstTxWarp>
          </a:bodyPr>
          <a:lstStyle/>
          <a:p>
            <a:pPr defTabSz="1111915"/>
            <a:endParaRPr lang="en-US">
              <a:solidFill>
                <a:srgbClr val="000000"/>
              </a:solidFill>
            </a:endParaRPr>
          </a:p>
        </p:txBody>
      </p:sp>
      <p:sp>
        <p:nvSpPr>
          <p:cNvPr id="33" name="Freeform 16"/>
          <p:cNvSpPr>
            <a:spLocks noChangeAspect="1" noEditPoints="1"/>
          </p:cNvSpPr>
          <p:nvPr/>
        </p:nvSpPr>
        <p:spPr bwMode="auto">
          <a:xfrm>
            <a:off x="8591926" y="2474481"/>
            <a:ext cx="2074732" cy="2081571"/>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196" tIns="55602" rIns="111196" bIns="55602" numCol="1" anchor="t" anchorCtr="0" compatLnSpc="1">
            <a:prstTxWarp prst="textNoShape">
              <a:avLst/>
            </a:prstTxWarp>
          </a:bodyPr>
          <a:lstStyle/>
          <a:p>
            <a:pPr defTabSz="1111915"/>
            <a:endParaRPr lang="en-US">
              <a:solidFill>
                <a:srgbClr val="000000"/>
              </a:solidFill>
            </a:endParaRPr>
          </a:p>
        </p:txBody>
      </p:sp>
    </p:spTree>
    <p:extLst>
      <p:ext uri="{BB962C8B-B14F-4D97-AF65-F5344CB8AC3E}">
        <p14:creationId xmlns:p14="http://schemas.microsoft.com/office/powerpoint/2010/main" val="474451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250"/>
                                        <p:tgtEl>
                                          <p:spTgt spid="21"/>
                                        </p:tgtEl>
                                      </p:cBhvr>
                                    </p:animEffect>
                                  </p:childTnLst>
                                </p:cTn>
                              </p:par>
                              <p:par>
                                <p:cTn id="21" presetID="63" presetClass="path" presetSubtype="0" decel="100000" fill="hold" grpId="1" nodeType="withEffect">
                                  <p:stCondLst>
                                    <p:cond delay="0"/>
                                  </p:stCondLst>
                                  <p:childTnLst>
                                    <p:animMotion origin="layout" path="M -0.03021 -7.40741E-7 L -6.25E-7 -7.40741E-7 " pathEditMode="relative" rAng="0" ptsTypes="AA">
                                      <p:cBhvr>
                                        <p:cTn id="22" dur="500" fill="hold"/>
                                        <p:tgtEl>
                                          <p:spTgt spid="21"/>
                                        </p:tgtEl>
                                        <p:attrNameLst>
                                          <p:attrName>ppt_x</p:attrName>
                                          <p:attrName>ppt_y</p:attrName>
                                        </p:attrNameLst>
                                      </p:cBhvr>
                                      <p:rCtr x="1510" y="0"/>
                                    </p:animMotion>
                                  </p:childTnLst>
                                </p:cTn>
                              </p:par>
                              <p:par>
                                <p:cTn id="23" presetID="10" presetClass="entr" presetSubtype="0" fill="hold" grpId="0" nodeType="withEffect">
                                  <p:stCondLst>
                                    <p:cond delay="3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250"/>
                                        <p:tgtEl>
                                          <p:spTgt spid="22"/>
                                        </p:tgtEl>
                                      </p:cBhvr>
                                    </p:animEffect>
                                  </p:childTnLst>
                                </p:cTn>
                              </p:par>
                              <p:par>
                                <p:cTn id="26" presetID="63" presetClass="path" presetSubtype="0" decel="100000" fill="hold" grpId="1" nodeType="withEffect">
                                  <p:stCondLst>
                                    <p:cond delay="100"/>
                                  </p:stCondLst>
                                  <p:childTnLst>
                                    <p:animMotion origin="layout" path="M -0.03021 -7.40741E-7 L -6.25E-7 -7.40741E-7 " pathEditMode="relative" rAng="0" ptsTypes="AA">
                                      <p:cBhvr>
                                        <p:cTn id="27" dur="500" fill="hold"/>
                                        <p:tgtEl>
                                          <p:spTgt spid="22"/>
                                        </p:tgtEl>
                                        <p:attrNameLst>
                                          <p:attrName>ppt_x</p:attrName>
                                          <p:attrName>ppt_y</p:attrName>
                                        </p:attrNameLst>
                                      </p:cBhvr>
                                      <p:rCtr x="1510" y="0"/>
                                    </p:animMotion>
                                  </p:childTnLst>
                                </p:cTn>
                              </p:par>
                              <p:par>
                                <p:cTn id="28" presetID="10" presetClass="entr" presetSubtype="0" fill="hold" grpId="0" nodeType="withEffect">
                                  <p:stCondLst>
                                    <p:cond delay="4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250"/>
                                        <p:tgtEl>
                                          <p:spTgt spid="23"/>
                                        </p:tgtEl>
                                      </p:cBhvr>
                                    </p:animEffect>
                                  </p:childTnLst>
                                </p:cTn>
                              </p:par>
                              <p:par>
                                <p:cTn id="31" presetID="63" presetClass="path" presetSubtype="0" decel="100000" fill="hold" grpId="1" nodeType="withEffect">
                                  <p:stCondLst>
                                    <p:cond delay="200"/>
                                  </p:stCondLst>
                                  <p:childTnLst>
                                    <p:animMotion origin="layout" path="M -0.03021 -7.40741E-7 L -6.25E-7 -7.40741E-7 " pathEditMode="relative" rAng="0" ptsTypes="AA">
                                      <p:cBhvr>
                                        <p:cTn id="32" dur="500" fill="hold"/>
                                        <p:tgtEl>
                                          <p:spTgt spid="23"/>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1" grpId="1"/>
      <p:bldP spid="22" grpId="0"/>
      <p:bldP spid="22" grpId="1"/>
      <p:bldP spid="23" grpId="0"/>
      <p:bldP spid="23"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Tests</a:t>
            </a:r>
          </a:p>
        </p:txBody>
      </p:sp>
      <p:sp>
        <p:nvSpPr>
          <p:cNvPr id="23" name="Title 22"/>
          <p:cNvSpPr>
            <a:spLocks noGrp="1"/>
          </p:cNvSpPr>
          <p:nvPr>
            <p:ph type="title"/>
          </p:nvPr>
        </p:nvSpPr>
        <p:spPr/>
        <p:txBody>
          <a:bodyPr/>
          <a:lstStyle/>
          <a:p>
            <a:r>
              <a:rPr lang="en-US" dirty="0" smtClean="0"/>
              <a:t>Red, Green, Refactor</a:t>
            </a:r>
            <a:endParaRPr lang="en-US" dirty="0"/>
          </a:p>
        </p:txBody>
      </p:sp>
      <p:cxnSp>
        <p:nvCxnSpPr>
          <p:cNvPr id="29" name="Straight Connector 28"/>
          <p:cNvCxnSpPr/>
          <p:nvPr/>
        </p:nvCxnSpPr>
        <p:spPr>
          <a:xfrm>
            <a:off x="6983263" y="1942923"/>
            <a:ext cx="4417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08298" y="1447214"/>
            <a:ext cx="3252778" cy="478376"/>
          </a:xfrm>
          <a:prstGeom prst="rect">
            <a:avLst/>
          </a:prstGeom>
          <a:noFill/>
        </p:spPr>
        <p:txBody>
          <a:bodyPr wrap="square" rtlCol="0">
            <a:spAutoFit/>
          </a:bodyPr>
          <a:lstStyle>
            <a:defPPr>
              <a:defRPr lang="en-US"/>
            </a:defPPr>
            <a:lvl1pPr>
              <a:defRPr sz="2400">
                <a:latin typeface="Segoe UI Light" pitchFamily="34" charset="0"/>
                <a:ea typeface="Segoe UI" pitchFamily="34" charset="0"/>
                <a:cs typeface="Segoe UI" pitchFamily="34" charset="0"/>
              </a:defRPr>
            </a:lvl1pPr>
          </a:lstStyle>
          <a:p>
            <a:r>
              <a:rPr lang="en-US" sz="2448" dirty="0"/>
              <a:t>Code</a:t>
            </a:r>
          </a:p>
        </p:txBody>
      </p:sp>
      <p:sp>
        <p:nvSpPr>
          <p:cNvPr id="31" name="Rounded Rectangle 30"/>
          <p:cNvSpPr/>
          <p:nvPr/>
        </p:nvSpPr>
        <p:spPr bwMode="auto">
          <a:xfrm>
            <a:off x="6995407" y="2098358"/>
            <a:ext cx="1235376"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1011203" y="2098358"/>
            <a:ext cx="391693" cy="388585"/>
          </a:xfrm>
          <a:prstGeom prst="roundRect">
            <a:avLst/>
          </a:prstGeom>
          <a:solidFill>
            <a:srgbClr val="FF3C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408071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Tests</a:t>
            </a:r>
          </a:p>
        </p:txBody>
      </p:sp>
      <p:sp>
        <p:nvSpPr>
          <p:cNvPr id="23" name="Title 22"/>
          <p:cNvSpPr>
            <a:spLocks noGrp="1"/>
          </p:cNvSpPr>
          <p:nvPr>
            <p:ph type="title"/>
          </p:nvPr>
        </p:nvSpPr>
        <p:spPr/>
        <p:txBody>
          <a:bodyPr/>
          <a:lstStyle/>
          <a:p>
            <a:r>
              <a:rPr lang="en-US" dirty="0" smtClean="0"/>
              <a:t>Red, Green, Refactor</a:t>
            </a:r>
            <a:endParaRPr lang="en-US" dirty="0"/>
          </a:p>
        </p:txBody>
      </p:sp>
      <p:cxnSp>
        <p:nvCxnSpPr>
          <p:cNvPr id="29" name="Straight Connector 28"/>
          <p:cNvCxnSpPr/>
          <p:nvPr/>
        </p:nvCxnSpPr>
        <p:spPr>
          <a:xfrm>
            <a:off x="6983263" y="1942923"/>
            <a:ext cx="4417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08298" y="1447214"/>
            <a:ext cx="3252778" cy="478376"/>
          </a:xfrm>
          <a:prstGeom prst="rect">
            <a:avLst/>
          </a:prstGeom>
          <a:noFill/>
        </p:spPr>
        <p:txBody>
          <a:bodyPr wrap="square" rtlCol="0">
            <a:spAutoFit/>
          </a:bodyPr>
          <a:lstStyle>
            <a:defPPr>
              <a:defRPr lang="en-US"/>
            </a:defPPr>
            <a:lvl1pPr>
              <a:defRPr sz="2400">
                <a:latin typeface="Segoe UI Light" pitchFamily="34" charset="0"/>
                <a:ea typeface="Segoe UI" pitchFamily="34" charset="0"/>
                <a:cs typeface="Segoe UI" pitchFamily="34" charset="0"/>
              </a:defRPr>
            </a:lvl1pPr>
          </a:lstStyle>
          <a:p>
            <a:r>
              <a:rPr lang="en-US" sz="2448" dirty="0"/>
              <a:t>Code</a:t>
            </a:r>
          </a:p>
        </p:txBody>
      </p:sp>
      <p:sp>
        <p:nvSpPr>
          <p:cNvPr id="31" name="Rounded Rectangle 30"/>
          <p:cNvSpPr/>
          <p:nvPr/>
        </p:nvSpPr>
        <p:spPr bwMode="auto">
          <a:xfrm>
            <a:off x="6995407" y="2098358"/>
            <a:ext cx="1235376"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1011203" y="2098358"/>
            <a:ext cx="391693" cy="388585"/>
          </a:xfrm>
          <a:prstGeom prst="roundRect">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1011203" y="2564659"/>
            <a:ext cx="391693" cy="388585"/>
          </a:xfrm>
          <a:prstGeom prst="roundRect">
            <a:avLst/>
          </a:prstGeom>
          <a:solidFill>
            <a:srgbClr val="FF3C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6995406" y="2564659"/>
            <a:ext cx="1865207"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27937089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Tests</a:t>
            </a:r>
          </a:p>
        </p:txBody>
      </p:sp>
      <p:sp>
        <p:nvSpPr>
          <p:cNvPr id="23" name="Title 22"/>
          <p:cNvSpPr>
            <a:spLocks noGrp="1"/>
          </p:cNvSpPr>
          <p:nvPr>
            <p:ph type="title"/>
          </p:nvPr>
        </p:nvSpPr>
        <p:spPr/>
        <p:txBody>
          <a:bodyPr/>
          <a:lstStyle/>
          <a:p>
            <a:r>
              <a:rPr lang="en-US" dirty="0" smtClean="0"/>
              <a:t>Red, Green, Refactor</a:t>
            </a:r>
            <a:endParaRPr lang="en-US" dirty="0"/>
          </a:p>
        </p:txBody>
      </p:sp>
      <p:cxnSp>
        <p:nvCxnSpPr>
          <p:cNvPr id="29" name="Straight Connector 28"/>
          <p:cNvCxnSpPr/>
          <p:nvPr/>
        </p:nvCxnSpPr>
        <p:spPr>
          <a:xfrm>
            <a:off x="6983263" y="1942923"/>
            <a:ext cx="4417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908298" y="1447214"/>
            <a:ext cx="3252778" cy="478376"/>
          </a:xfrm>
          <a:prstGeom prst="rect">
            <a:avLst/>
          </a:prstGeom>
          <a:noFill/>
        </p:spPr>
        <p:txBody>
          <a:bodyPr wrap="square" rtlCol="0">
            <a:spAutoFit/>
          </a:bodyPr>
          <a:lstStyle>
            <a:defPPr>
              <a:defRPr lang="en-US"/>
            </a:defPPr>
            <a:lvl1pPr>
              <a:defRPr sz="2400">
                <a:latin typeface="Segoe UI Light" pitchFamily="34" charset="0"/>
                <a:ea typeface="Segoe UI" pitchFamily="34" charset="0"/>
                <a:cs typeface="Segoe UI" pitchFamily="34" charset="0"/>
              </a:defRPr>
            </a:lvl1pPr>
          </a:lstStyle>
          <a:p>
            <a:r>
              <a:rPr lang="en-US" sz="2448" dirty="0"/>
              <a:t>Code</a:t>
            </a:r>
          </a:p>
        </p:txBody>
      </p:sp>
      <p:sp>
        <p:nvSpPr>
          <p:cNvPr id="31" name="Rounded Rectangle 30"/>
          <p:cNvSpPr/>
          <p:nvPr/>
        </p:nvSpPr>
        <p:spPr bwMode="auto">
          <a:xfrm>
            <a:off x="6995407" y="2098358"/>
            <a:ext cx="1235376"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32" name="Rounded Rectangle 31"/>
          <p:cNvSpPr/>
          <p:nvPr/>
        </p:nvSpPr>
        <p:spPr bwMode="auto">
          <a:xfrm>
            <a:off x="1011203" y="2098358"/>
            <a:ext cx="391693" cy="388585"/>
          </a:xfrm>
          <a:prstGeom prst="roundRect">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0" name="Rounded Rectangle 9"/>
          <p:cNvSpPr/>
          <p:nvPr/>
        </p:nvSpPr>
        <p:spPr bwMode="auto">
          <a:xfrm>
            <a:off x="1011203" y="2564659"/>
            <a:ext cx="391693" cy="388585"/>
          </a:xfrm>
          <a:prstGeom prst="roundRect">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6995406" y="2564659"/>
            <a:ext cx="1865207"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2" name="Rounded Rectangle 11"/>
          <p:cNvSpPr/>
          <p:nvPr/>
        </p:nvSpPr>
        <p:spPr bwMode="auto">
          <a:xfrm>
            <a:off x="1011202" y="3030960"/>
            <a:ext cx="391694" cy="388585"/>
          </a:xfrm>
          <a:prstGeom prst="roundRect">
            <a:avLst/>
          </a:prstGeom>
          <a:solidFill>
            <a:srgbClr val="FF3C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3" name="Rounded Rectangle 12"/>
          <p:cNvSpPr/>
          <p:nvPr/>
        </p:nvSpPr>
        <p:spPr bwMode="auto">
          <a:xfrm>
            <a:off x="6995406" y="3034198"/>
            <a:ext cx="839343" cy="388585"/>
          </a:xfrm>
          <a:prstGeom prst="roundRect">
            <a:avLst/>
          </a:prstGeom>
          <a:solidFill>
            <a:schemeClr val="accent4">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33914542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pic>
        <p:nvPicPr>
          <p:cNvPr id="4" name="Picture 3"/>
          <p:cNvPicPr>
            <a:picLocks noChangeAspect="1"/>
          </p:cNvPicPr>
          <p:nvPr/>
        </p:nvPicPr>
        <p:blipFill>
          <a:blip r:embed="rId2"/>
          <a:stretch>
            <a:fillRect/>
          </a:stretch>
        </p:blipFill>
        <p:spPr>
          <a:xfrm>
            <a:off x="1208303" y="81518"/>
            <a:ext cx="10022235" cy="6809478"/>
          </a:xfrm>
          <a:prstGeom prst="rect">
            <a:avLst/>
          </a:prstGeom>
        </p:spPr>
      </p:pic>
    </p:spTree>
    <p:extLst>
      <p:ext uri="{BB962C8B-B14F-4D97-AF65-F5344CB8AC3E}">
        <p14:creationId xmlns:p14="http://schemas.microsoft.com/office/powerpoint/2010/main" val="70837505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Analiza jakości kodu</a:t>
            </a:r>
            <a:endParaRPr lang="pl-PL" dirty="0"/>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1408423" y="1553046"/>
            <a:ext cx="9619629" cy="502416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298618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Analiza jakości kodu - reguły</a:t>
            </a:r>
            <a:endParaRPr lang="pl-PL" dirty="0"/>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9805" y="1337022"/>
            <a:ext cx="7351967" cy="55230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0361054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Analiza jakości – wykrywanie CTRL+V</a:t>
            </a:r>
            <a:endParaRPr lang="pl-PL" dirty="0"/>
          </a:p>
        </p:txBody>
      </p:sp>
      <p:sp>
        <p:nvSpPr>
          <p:cNvPr id="3" name="Text Placeholder 2"/>
          <p:cNvSpPr>
            <a:spLocks noGrp="1"/>
          </p:cNvSpPr>
          <p:nvPr>
            <p:ph type="body" sz="quarter" idx="10"/>
          </p:nvPr>
        </p:nvSpPr>
        <p:spPr/>
        <p:txBody>
          <a:bodyPr/>
          <a:lstStyle/>
          <a:p>
            <a:endParaRPr lang="pl-PL" dirty="0"/>
          </a:p>
        </p:txBody>
      </p:sp>
      <p:pic>
        <p:nvPicPr>
          <p:cNvPr id="4" name="Picture 3"/>
          <p:cNvPicPr>
            <a:picLocks noChangeAspect="1"/>
          </p:cNvPicPr>
          <p:nvPr/>
        </p:nvPicPr>
        <p:blipFill>
          <a:blip r:embed="rId2"/>
          <a:stretch>
            <a:fillRect/>
          </a:stretch>
        </p:blipFill>
        <p:spPr>
          <a:xfrm>
            <a:off x="3625948" y="1409030"/>
            <a:ext cx="4638675" cy="347662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1535210" y="5225454"/>
            <a:ext cx="8820150" cy="1343025"/>
          </a:xfrm>
          <a:prstGeom prst="rect">
            <a:avLst/>
          </a:prstGeom>
          <a:ln>
            <a:noFill/>
          </a:ln>
          <a:effectLst>
            <a:outerShdw blurRad="190500" algn="tl" rotWithShape="0">
              <a:srgbClr val="000000">
                <a:alpha val="70000"/>
              </a:srgbClr>
            </a:outerShdw>
          </a:effectLst>
        </p:spPr>
      </p:pic>
      <p:cxnSp>
        <p:nvCxnSpPr>
          <p:cNvPr id="7" name="Straight Arrow Connector 6"/>
          <p:cNvCxnSpPr/>
          <p:nvPr/>
        </p:nvCxnSpPr>
        <p:spPr>
          <a:xfrm flipV="1">
            <a:off x="1969765" y="4433366"/>
            <a:ext cx="1728192" cy="72008"/>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2770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Architektura</a:t>
            </a:r>
            <a:endParaRPr lang="en-US" dirty="0"/>
          </a:p>
        </p:txBody>
      </p:sp>
      <p:sp>
        <p:nvSpPr>
          <p:cNvPr id="3" name="Text Placeholder 2"/>
          <p:cNvSpPr>
            <a:spLocks noGrp="1"/>
          </p:cNvSpPr>
          <p:nvPr>
            <p:ph type="body" sz="quarter" idx="10"/>
          </p:nvPr>
        </p:nvSpPr>
        <p:spPr/>
        <p:txBody>
          <a:bodyPr/>
          <a:lstStyle/>
          <a:p>
            <a:r>
              <a:rPr lang="pl-PL" dirty="0" smtClean="0"/>
              <a:t>Projektowanie struktury systemu w UML</a:t>
            </a:r>
          </a:p>
          <a:p>
            <a:r>
              <a:rPr lang="pl-PL" dirty="0" smtClean="0"/>
              <a:t>Pilnowanie kodu aplikacji względem architektury</a:t>
            </a:r>
          </a:p>
          <a:p>
            <a:r>
              <a:rPr lang="pl-PL" dirty="0" smtClean="0"/>
              <a:t>Analiza struktury systemu – też dla nowych członków w zespole</a:t>
            </a:r>
          </a:p>
          <a:p>
            <a:r>
              <a:rPr lang="pl-PL" dirty="0" smtClean="0"/>
              <a:t>Import plików XMI</a:t>
            </a:r>
          </a:p>
          <a:p>
            <a:r>
              <a:rPr lang="pl-PL" dirty="0" smtClean="0"/>
              <a:t>Generowanie kodu na podstawie modelu</a:t>
            </a:r>
          </a:p>
          <a:p>
            <a:r>
              <a:rPr lang="pl-PL" dirty="0" smtClean="0"/>
              <a:t>Generowanie plików </a:t>
            </a:r>
            <a:r>
              <a:rPr lang="pl-PL" dirty="0" err="1" smtClean="0"/>
              <a:t>dgml</a:t>
            </a:r>
            <a:r>
              <a:rPr lang="pl-PL" dirty="0" smtClean="0"/>
              <a:t> na podstawie artefaktów kodu</a:t>
            </a:r>
          </a:p>
          <a:p>
            <a:endParaRPr lang="pl-PL" dirty="0" smtClean="0"/>
          </a:p>
        </p:txBody>
      </p:sp>
    </p:spTree>
    <p:extLst>
      <p:ext uri="{BB962C8B-B14F-4D97-AF65-F5344CB8AC3E}">
        <p14:creationId xmlns:p14="http://schemas.microsoft.com/office/powerpoint/2010/main" val="279806895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89" y="2595241"/>
            <a:ext cx="2942857" cy="260952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005" y="1841078"/>
            <a:ext cx="7731921" cy="4117850"/>
          </a:xfrm>
          <a:prstGeom prst="rect">
            <a:avLst/>
          </a:prstGeom>
        </p:spPr>
      </p:pic>
    </p:spTree>
    <p:extLst>
      <p:ext uri="{BB962C8B-B14F-4D97-AF65-F5344CB8AC3E}">
        <p14:creationId xmlns:p14="http://schemas.microsoft.com/office/powerpoint/2010/main" val="213564851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Jakość - użytkowa</a:t>
            </a:r>
            <a:endParaRPr lang="en-US" dirty="0"/>
          </a:p>
        </p:txBody>
      </p:sp>
      <p:sp>
        <p:nvSpPr>
          <p:cNvPr id="3" name="Text Placeholder 2"/>
          <p:cNvSpPr>
            <a:spLocks noGrp="1"/>
          </p:cNvSpPr>
          <p:nvPr>
            <p:ph type="body" sz="quarter" idx="10"/>
          </p:nvPr>
        </p:nvSpPr>
        <p:spPr>
          <a:xfrm>
            <a:off x="274638" y="1212850"/>
            <a:ext cx="11887200" cy="5515356"/>
          </a:xfrm>
        </p:spPr>
        <p:txBody>
          <a:bodyPr/>
          <a:lstStyle/>
          <a:p>
            <a:r>
              <a:rPr lang="pl-PL" sz="3600" dirty="0" smtClean="0"/>
              <a:t>Automatyzacja testów funkcjonalnych</a:t>
            </a:r>
          </a:p>
          <a:p>
            <a:r>
              <a:rPr lang="pl-PL" sz="3600" dirty="0" smtClean="0"/>
              <a:t>Zarządzanie procesem testowania</a:t>
            </a:r>
          </a:p>
          <a:p>
            <a:r>
              <a:rPr lang="pl-PL" sz="3600" dirty="0" smtClean="0"/>
              <a:t>Współpraca testerzy &lt;-&gt; programiści</a:t>
            </a:r>
          </a:p>
          <a:p>
            <a:r>
              <a:rPr lang="pl-PL" sz="3600" dirty="0" smtClean="0"/>
              <a:t>Performance profiling</a:t>
            </a:r>
          </a:p>
          <a:p>
            <a:r>
              <a:rPr lang="pl-PL" sz="3600" dirty="0" smtClean="0"/>
              <a:t>Testy wydajnościowe aplikacji (także z </a:t>
            </a:r>
            <a:r>
              <a:rPr lang="pl-PL" sz="3600" dirty="0" err="1" smtClean="0"/>
              <a:t>Azure</a:t>
            </a:r>
            <a:r>
              <a:rPr lang="pl-PL" sz="3600" dirty="0" smtClean="0"/>
              <a:t>)</a:t>
            </a:r>
          </a:p>
          <a:p>
            <a:r>
              <a:rPr lang="pl-PL" sz="3600" dirty="0" smtClean="0"/>
              <a:t>Nagrywanie testów Web oraz interakcji z interfejsem dowolnej aplikacji</a:t>
            </a:r>
          </a:p>
          <a:p>
            <a:r>
              <a:rPr lang="pl-PL" sz="3600" dirty="0" smtClean="0"/>
              <a:t>Raportowanie jakości poszczególnych modułów aplikacji</a:t>
            </a:r>
          </a:p>
          <a:p>
            <a:r>
              <a:rPr lang="pl-PL" sz="3600" dirty="0" smtClean="0"/>
              <a:t>Nadzorowanie pracy podwykonawców</a:t>
            </a:r>
            <a:endParaRPr lang="en-US" sz="3600" dirty="0"/>
          </a:p>
        </p:txBody>
      </p:sp>
    </p:spTree>
    <p:extLst>
      <p:ext uri="{BB962C8B-B14F-4D97-AF65-F5344CB8AC3E}">
        <p14:creationId xmlns:p14="http://schemas.microsoft.com/office/powerpoint/2010/main" val="149295253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93021" y="1730973"/>
            <a:ext cx="10063239" cy="3578800"/>
            <a:chOff x="1169250" y="1697186"/>
            <a:chExt cx="9862848" cy="3508946"/>
          </a:xfrm>
        </p:grpSpPr>
        <p:sp>
          <p:nvSpPr>
            <p:cNvPr id="68" name="Rounded Rectangle 67"/>
            <p:cNvSpPr/>
            <p:nvPr/>
          </p:nvSpPr>
          <p:spPr bwMode="auto">
            <a:xfrm>
              <a:off x="1489375" y="2174431"/>
              <a:ext cx="9192115" cy="2523979"/>
            </a:xfrm>
            <a:prstGeom prst="roundRect">
              <a:avLst>
                <a:gd name="adj" fmla="val 50000"/>
              </a:avLst>
            </a:prstGeom>
            <a:solidFill>
              <a:schemeClr val="accent3"/>
            </a:solidFill>
            <a:ln w="9525" cap="flat" cmpd="sng" algn="ctr">
              <a:noFill/>
              <a:prstDash val="solid"/>
              <a:round/>
              <a:headEnd type="none" w="med" len="med"/>
              <a:tailEnd type="none" w="med" len="med"/>
            </a:ln>
            <a:effectLst/>
          </p:spPr>
          <p:txBody>
            <a:bodyPr vert="horz" wrap="square" lIns="0" tIns="45719" rIns="0" bIns="45719" numCol="1" rtlCol="0" anchor="ctr" anchorCtr="0" compatLnSpc="1">
              <a:prstTxWarp prst="textNoShape">
                <a:avLst/>
              </a:prstTxWarp>
            </a:bodyPr>
            <a:lstStyle/>
            <a:p>
              <a:pPr algn="ctr" defTabSz="834096" fontAlgn="base">
                <a:lnSpc>
                  <a:spcPts val="2692"/>
                </a:lnSpc>
                <a:spcBef>
                  <a:spcPct val="0"/>
                </a:spcBef>
                <a:spcAft>
                  <a:spcPct val="0"/>
                </a:spcAft>
                <a:defRPr/>
              </a:pPr>
              <a:endParaRPr lang="en-US" sz="2400"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grpSp>
          <p:nvGrpSpPr>
            <p:cNvPr id="69" name="Group 68"/>
            <p:cNvGrpSpPr/>
            <p:nvPr/>
          </p:nvGrpSpPr>
          <p:grpSpPr>
            <a:xfrm>
              <a:off x="1169250" y="1697186"/>
              <a:ext cx="9862848" cy="3508946"/>
              <a:chOff x="2032000" y="2221710"/>
              <a:chExt cx="8216900" cy="2924122"/>
            </a:xfrm>
          </p:grpSpPr>
          <p:sp>
            <p:nvSpPr>
              <p:cNvPr id="70" name="Rounded Rectangle 25"/>
              <p:cNvSpPr/>
              <p:nvPr/>
            </p:nvSpPr>
            <p:spPr bwMode="auto">
              <a:xfrm>
                <a:off x="2032000" y="2221710"/>
                <a:ext cx="8216900" cy="2924122"/>
              </a:xfrm>
              <a:custGeom>
                <a:avLst/>
                <a:gdLst/>
                <a:ahLst/>
                <a:cxnLst/>
                <a:rect l="l" t="t" r="r" b="b"/>
                <a:pathLst>
                  <a:path w="8216900" h="2924122">
                    <a:moveTo>
                      <a:pt x="1318358" y="405568"/>
                    </a:moveTo>
                    <a:cubicBezTo>
                      <a:pt x="737543" y="405568"/>
                      <a:pt x="266700" y="876411"/>
                      <a:pt x="266700" y="1457226"/>
                    </a:cubicBezTo>
                    <a:cubicBezTo>
                      <a:pt x="266700" y="2038041"/>
                      <a:pt x="737543" y="2508884"/>
                      <a:pt x="1318358" y="2508884"/>
                    </a:cubicBezTo>
                    <a:lnTo>
                      <a:pt x="3043713" y="2508884"/>
                    </a:lnTo>
                    <a:lnTo>
                      <a:pt x="3148811" y="2362200"/>
                    </a:lnTo>
                    <a:lnTo>
                      <a:pt x="3312898" y="2362200"/>
                    </a:lnTo>
                    <a:lnTo>
                      <a:pt x="3207800" y="2508884"/>
                    </a:lnTo>
                    <a:lnTo>
                      <a:pt x="6873143" y="2508884"/>
                    </a:lnTo>
                    <a:cubicBezTo>
                      <a:pt x="7453958" y="2508884"/>
                      <a:pt x="7924801" y="2038041"/>
                      <a:pt x="7924801" y="1457226"/>
                    </a:cubicBezTo>
                    <a:cubicBezTo>
                      <a:pt x="7924801" y="876411"/>
                      <a:pt x="7453958" y="405568"/>
                      <a:pt x="6873143" y="405568"/>
                    </a:cubicBezTo>
                    <a:lnTo>
                      <a:pt x="5088042" y="405568"/>
                    </a:lnTo>
                    <a:lnTo>
                      <a:pt x="4976015" y="561922"/>
                    </a:lnTo>
                    <a:lnTo>
                      <a:pt x="4811928" y="561922"/>
                    </a:lnTo>
                    <a:lnTo>
                      <a:pt x="4923955" y="405568"/>
                    </a:lnTo>
                    <a:close/>
                    <a:moveTo>
                      <a:pt x="4811928" y="0"/>
                    </a:moveTo>
                    <a:lnTo>
                      <a:pt x="4976015" y="0"/>
                    </a:lnTo>
                    <a:lnTo>
                      <a:pt x="5089051" y="157762"/>
                    </a:lnTo>
                    <a:lnTo>
                      <a:pt x="6917436" y="157762"/>
                    </a:lnTo>
                    <a:cubicBezTo>
                      <a:pt x="7635110" y="157762"/>
                      <a:pt x="8216900" y="739552"/>
                      <a:pt x="8216900" y="1457226"/>
                    </a:cubicBezTo>
                    <a:cubicBezTo>
                      <a:pt x="8216900" y="2174900"/>
                      <a:pt x="7635110" y="2756690"/>
                      <a:pt x="6917436" y="2756690"/>
                    </a:cubicBezTo>
                    <a:lnTo>
                      <a:pt x="3192934" y="2756690"/>
                    </a:lnTo>
                    <a:lnTo>
                      <a:pt x="3312898" y="2924122"/>
                    </a:lnTo>
                    <a:lnTo>
                      <a:pt x="3148811" y="2924122"/>
                    </a:lnTo>
                    <a:lnTo>
                      <a:pt x="3028847" y="2756690"/>
                    </a:lnTo>
                    <a:lnTo>
                      <a:pt x="1299464" y="2756690"/>
                    </a:lnTo>
                    <a:cubicBezTo>
                      <a:pt x="581790" y="2756690"/>
                      <a:pt x="0" y="2174900"/>
                      <a:pt x="0" y="1457226"/>
                    </a:cubicBezTo>
                    <a:cubicBezTo>
                      <a:pt x="0" y="739552"/>
                      <a:pt x="581790" y="157762"/>
                      <a:pt x="1299464" y="157762"/>
                    </a:cubicBezTo>
                    <a:lnTo>
                      <a:pt x="4924964" y="157762"/>
                    </a:lnTo>
                    <a:close/>
                  </a:path>
                </a:pathLst>
              </a:custGeom>
              <a:solidFill>
                <a:schemeClr val="tx2"/>
              </a:solidFill>
              <a:ln w="9525" cap="flat" cmpd="sng" algn="ctr">
                <a:noFill/>
                <a:prstDash val="solid"/>
                <a:round/>
                <a:headEnd type="none" w="med" len="med"/>
                <a:tailEnd type="none" w="med" len="med"/>
              </a:ln>
              <a:effectLst/>
            </p:spPr>
            <p:txBody>
              <a:bodyPr vert="horz" wrap="square" lIns="0" tIns="38098" rIns="0" bIns="38098" numCol="1" rtlCol="0" anchor="ctr" anchorCtr="0" compatLnSpc="1">
                <a:prstTxWarp prst="textNoShape">
                  <a:avLst/>
                </a:prstTxWarp>
              </a:bodyPr>
              <a:lstStyle/>
              <a:p>
                <a:pPr algn="ctr" defTabSz="834096" fontAlgn="base">
                  <a:lnSpc>
                    <a:spcPts val="2692"/>
                  </a:lnSpc>
                  <a:spcBef>
                    <a:spcPct val="0"/>
                  </a:spcBef>
                  <a:spcAft>
                    <a:spcPct val="0"/>
                  </a:spcAft>
                </a:pPr>
                <a:endParaRPr lang="en-US" sz="2400" kern="0" dirty="0">
                  <a:ln w="3175">
                    <a:noFill/>
                  </a:ln>
                  <a:gradFill>
                    <a:gsLst>
                      <a:gs pos="0">
                        <a:srgbClr val="FFFFFF"/>
                      </a:gs>
                      <a:gs pos="100000">
                        <a:srgbClr val="FFFFFF"/>
                      </a:gs>
                    </a:gsLst>
                    <a:lin ang="0" scaled="1"/>
                  </a:gradFill>
                  <a:effectLst>
                    <a:outerShdw blurRad="38100" dist="38100" dir="2700000" algn="tl">
                      <a:srgbClr val="000000">
                        <a:alpha val="43137"/>
                      </a:srgbClr>
                    </a:outerShdw>
                  </a:effectLst>
                  <a:latin typeface="Segoe Condensed" pitchFamily="34" charset="0"/>
                  <a:cs typeface="Arial" charset="0"/>
                </a:endParaRPr>
              </a:p>
            </p:txBody>
          </p:sp>
          <p:sp>
            <p:nvSpPr>
              <p:cNvPr id="75" name="Rectangle 74"/>
              <p:cNvSpPr/>
              <p:nvPr/>
            </p:nvSpPr>
            <p:spPr>
              <a:xfrm>
                <a:off x="4341034" y="2332088"/>
                <a:ext cx="2943222" cy="350096"/>
              </a:xfrm>
              <a:prstGeom prst="rect">
                <a:avLst/>
              </a:prstGeom>
            </p:spPr>
            <p:txBody>
              <a:bodyPr wrap="square" lIns="91440" tIns="91440" rIns="91440" bIns="91440">
                <a:spAutoFit/>
              </a:bodyPr>
              <a:lstStyle/>
              <a:p>
                <a:pPr algn="ctr" defTabSz="1111594" fontAlgn="base">
                  <a:lnSpc>
                    <a:spcPct val="90000"/>
                  </a:lnSpc>
                  <a:spcBef>
                    <a:spcPct val="0"/>
                  </a:spcBef>
                  <a:spcAft>
                    <a:spcPct val="0"/>
                  </a:spcAft>
                </a:pPr>
                <a:r>
                  <a:rPr lang="pl-PL" sz="1700" kern="0" spc="-61" dirty="0">
                    <a:gradFill>
                      <a:gsLst>
                        <a:gs pos="37917">
                          <a:srgbClr val="FFFFFF"/>
                        </a:gs>
                        <a:gs pos="32083">
                          <a:srgbClr val="FFFFFF"/>
                        </a:gs>
                      </a:gsLst>
                      <a:lin ang="16200000" scaled="0"/>
                    </a:gradFill>
                  </a:rPr>
                  <a:t>CIĄGŁE UDOSKONALANIE</a:t>
                </a:r>
                <a:endParaRPr lang="en-US" sz="1700" kern="0" spc="-61" dirty="0">
                  <a:gradFill>
                    <a:gsLst>
                      <a:gs pos="37917">
                        <a:srgbClr val="FFFFFF"/>
                      </a:gs>
                      <a:gs pos="32083">
                        <a:srgbClr val="FFFFFF"/>
                      </a:gs>
                    </a:gsLst>
                    <a:lin ang="16200000" scaled="0"/>
                  </a:gradFill>
                </a:endParaRPr>
              </a:p>
            </p:txBody>
          </p:sp>
          <p:sp>
            <p:nvSpPr>
              <p:cNvPr id="76" name="Rectangle 75"/>
              <p:cNvSpPr/>
              <p:nvPr/>
            </p:nvSpPr>
            <p:spPr>
              <a:xfrm>
                <a:off x="4883959" y="4683007"/>
                <a:ext cx="2943222" cy="350096"/>
              </a:xfrm>
              <a:prstGeom prst="rect">
                <a:avLst/>
              </a:prstGeom>
            </p:spPr>
            <p:txBody>
              <a:bodyPr wrap="square" lIns="91440" tIns="91440" rIns="91440" bIns="91440">
                <a:spAutoFit/>
              </a:bodyPr>
              <a:lstStyle/>
              <a:p>
                <a:pPr algn="ctr" defTabSz="1111594" fontAlgn="base">
                  <a:lnSpc>
                    <a:spcPct val="90000"/>
                  </a:lnSpc>
                  <a:spcBef>
                    <a:spcPct val="0"/>
                  </a:spcBef>
                  <a:spcAft>
                    <a:spcPct val="0"/>
                  </a:spcAft>
                </a:pPr>
                <a:r>
                  <a:rPr lang="pl-PL" sz="1700" kern="0" spc="-61" dirty="0">
                    <a:gradFill>
                      <a:gsLst>
                        <a:gs pos="37917">
                          <a:srgbClr val="FFFFFF"/>
                        </a:gs>
                        <a:gs pos="32083">
                          <a:srgbClr val="FFFFFF"/>
                        </a:gs>
                      </a:gsLst>
                      <a:lin ang="16200000" scaled="0"/>
                    </a:gradFill>
                  </a:rPr>
                  <a:t>CIĄGŁE UDOSKONALANIE</a:t>
                </a:r>
                <a:endParaRPr lang="en-US" sz="1700" kern="0" spc="-61" dirty="0">
                  <a:gradFill>
                    <a:gsLst>
                      <a:gs pos="37917">
                        <a:srgbClr val="FFFFFF"/>
                      </a:gs>
                      <a:gs pos="32083">
                        <a:srgbClr val="FFFFFF"/>
                      </a:gs>
                    </a:gsLst>
                    <a:lin ang="16200000" scaled="0"/>
                  </a:gradFill>
                </a:endParaRPr>
              </a:p>
            </p:txBody>
          </p:sp>
        </p:grpSp>
      </p:grpSp>
      <p:sp>
        <p:nvSpPr>
          <p:cNvPr id="2" name="Title 1"/>
          <p:cNvSpPr>
            <a:spLocks noGrp="1"/>
          </p:cNvSpPr>
          <p:nvPr>
            <p:ph type="title"/>
          </p:nvPr>
        </p:nvSpPr>
        <p:spPr/>
        <p:txBody>
          <a:bodyPr/>
          <a:lstStyle/>
          <a:p>
            <a:r>
              <a:rPr lang="pl-PL" dirty="0" smtClean="0"/>
              <a:t>Nowoczesne aplikacje – nowoczesny cykl</a:t>
            </a:r>
            <a:endParaRPr lang="en-US" dirty="0"/>
          </a:p>
        </p:txBody>
      </p:sp>
      <p:sp>
        <p:nvSpPr>
          <p:cNvPr id="22" name="Rectangle 21"/>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662" tIns="46334" rIns="92662" bIns="46334" numCol="1" rtlCol="0" anchor="ctr" anchorCtr="0" compatLnSpc="1">
            <a:prstTxWarp prst="textNoShape">
              <a:avLst/>
            </a:prstTxWarp>
          </a:bodyPr>
          <a:lstStyle/>
          <a:p>
            <a:pPr algn="ctr" defTabSz="926369"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39"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40" name="Freeform 11"/>
          <p:cNvSpPr>
            <a:spLocks noChangeAspect="1" noEditPoints="1"/>
          </p:cNvSpPr>
          <p:nvPr/>
        </p:nvSpPr>
        <p:spPr bwMode="auto">
          <a:xfrm>
            <a:off x="7174009" y="2047971"/>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41" name="Freeform 16"/>
          <p:cNvSpPr>
            <a:spLocks noChangeAspect="1" noEditPoints="1"/>
          </p:cNvSpPr>
          <p:nvPr/>
        </p:nvSpPr>
        <p:spPr bwMode="auto">
          <a:xfrm>
            <a:off x="7174078" y="3055053"/>
            <a:ext cx="631923" cy="634170"/>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42" name="Rectangle 41"/>
          <p:cNvSpPr/>
          <p:nvPr/>
        </p:nvSpPr>
        <p:spPr>
          <a:xfrm>
            <a:off x="7878378" y="1068151"/>
            <a:ext cx="2657438"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en-US" sz="3700" kern="0" spc="-51" dirty="0" err="1" smtClean="0">
                <a:gradFill>
                  <a:gsLst>
                    <a:gs pos="83333">
                      <a:srgbClr val="FFFFFF"/>
                    </a:gs>
                    <a:gs pos="56667">
                      <a:srgbClr val="FFFFFF"/>
                    </a:gs>
                  </a:gsLst>
                  <a:lin ang="16200000" scaled="0"/>
                </a:gradFill>
                <a:latin typeface="Segoe UI Light"/>
              </a:rPr>
              <a:t>Defin</a:t>
            </a:r>
            <a:r>
              <a:rPr lang="pl-PL" sz="3700" kern="0" spc="-51" dirty="0" err="1" smtClean="0">
                <a:gradFill>
                  <a:gsLst>
                    <a:gs pos="83333">
                      <a:srgbClr val="FFFFFF"/>
                    </a:gs>
                    <a:gs pos="56667">
                      <a:srgbClr val="FFFFFF"/>
                    </a:gs>
                  </a:gsLst>
                  <a:lin ang="16200000" scaled="0"/>
                </a:gradFill>
                <a:latin typeface="Segoe UI Light"/>
              </a:rPr>
              <a:t>iowanie</a:t>
            </a:r>
            <a:endParaRPr lang="en-US" sz="3700" kern="0" spc="-51" dirty="0">
              <a:gradFill>
                <a:gsLst>
                  <a:gs pos="83333">
                    <a:srgbClr val="FFFFFF"/>
                  </a:gs>
                  <a:gs pos="56667">
                    <a:srgbClr val="FFFFFF"/>
                  </a:gs>
                </a:gsLst>
                <a:lin ang="16200000" scaled="0"/>
              </a:gradFill>
              <a:latin typeface="Segoe UI Light"/>
            </a:endParaRPr>
          </a:p>
        </p:txBody>
      </p:sp>
      <p:sp>
        <p:nvSpPr>
          <p:cNvPr id="43" name="Rectangle 42"/>
          <p:cNvSpPr/>
          <p:nvPr/>
        </p:nvSpPr>
        <p:spPr>
          <a:xfrm>
            <a:off x="7878378" y="2075233"/>
            <a:ext cx="3240802"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Programowanie</a:t>
            </a:r>
            <a:endParaRPr lang="en-US" sz="3700" kern="0" spc="-51" dirty="0">
              <a:gradFill>
                <a:gsLst>
                  <a:gs pos="83333">
                    <a:srgbClr val="FFFFFF"/>
                  </a:gs>
                  <a:gs pos="56667">
                    <a:srgbClr val="FFFFFF"/>
                  </a:gs>
                </a:gsLst>
                <a:lin ang="16200000" scaled="0"/>
              </a:gradFill>
              <a:latin typeface="Segoe UI Light"/>
            </a:endParaRPr>
          </a:p>
        </p:txBody>
      </p:sp>
      <p:sp>
        <p:nvSpPr>
          <p:cNvPr id="44" name="Rectangle 43"/>
          <p:cNvSpPr/>
          <p:nvPr/>
        </p:nvSpPr>
        <p:spPr>
          <a:xfrm>
            <a:off x="7878377" y="3082315"/>
            <a:ext cx="2763108"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Administracja</a:t>
            </a:r>
            <a:endParaRPr lang="en-US" sz="3700" kern="0" spc="-51" dirty="0">
              <a:gradFill>
                <a:gsLst>
                  <a:gs pos="83333">
                    <a:srgbClr val="FFFFFF"/>
                  </a:gs>
                  <a:gs pos="56667">
                    <a:srgbClr val="FFFFFF"/>
                  </a:gs>
                </a:gsLst>
                <a:lin ang="16200000" scaled="0"/>
              </a:gradFill>
              <a:latin typeface="Segoe UI Light"/>
            </a:endParaRPr>
          </a:p>
        </p:txBody>
      </p:sp>
      <p:sp>
        <p:nvSpPr>
          <p:cNvPr id="71" name="Title 1"/>
          <p:cNvSpPr txBox="1">
            <a:spLocks/>
          </p:cNvSpPr>
          <p:nvPr/>
        </p:nvSpPr>
        <p:spPr>
          <a:xfrm>
            <a:off x="529667" y="233151"/>
            <a:ext cx="11375536" cy="62153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endParaRPr sz="4500" dirty="0">
              <a:gradFill>
                <a:gsLst>
                  <a:gs pos="1250">
                    <a:srgbClr val="000000"/>
                  </a:gs>
                  <a:gs pos="100000">
                    <a:srgbClr val="000000"/>
                  </a:gs>
                </a:gsLst>
                <a:lin ang="5400000" scaled="0"/>
              </a:gradFill>
            </a:endParaRPr>
          </a:p>
        </p:txBody>
      </p:sp>
      <p:sp>
        <p:nvSpPr>
          <p:cNvPr id="72" name="Rectangle 71"/>
          <p:cNvSpPr/>
          <p:nvPr/>
        </p:nvSpPr>
        <p:spPr>
          <a:xfrm>
            <a:off x="7878394" y="3588631"/>
            <a:ext cx="4334059" cy="339800"/>
          </a:xfrm>
          <a:prstGeom prst="rect">
            <a:avLst/>
          </a:prstGeom>
        </p:spPr>
        <p:txBody>
          <a:bodyPr wrap="square" lIns="92668" tIns="46337" rIns="92668" bIns="46337">
            <a:spAutoFit/>
          </a:bodyPr>
          <a:lstStyle/>
          <a:p>
            <a:pPr defTabSz="926672">
              <a:defRPr/>
            </a:pPr>
            <a:r>
              <a:rPr lang="pl-PL" sz="1600" kern="0" dirty="0" smtClean="0">
                <a:gradFill>
                  <a:gsLst>
                    <a:gs pos="83333">
                      <a:srgbClr val="FFFFFF"/>
                    </a:gs>
                    <a:gs pos="56667">
                      <a:srgbClr val="FFFFFF"/>
                    </a:gs>
                  </a:gsLst>
                  <a:lin ang="16200000" scaled="0"/>
                </a:gradFill>
              </a:rPr>
              <a:t>Działające produkcyjnie oprogramowanie</a:t>
            </a:r>
            <a:endParaRPr lang="en-US" sz="1600" kern="0" dirty="0">
              <a:gradFill>
                <a:gsLst>
                  <a:gs pos="83333">
                    <a:srgbClr val="FFFFFF"/>
                  </a:gs>
                  <a:gs pos="56667">
                    <a:srgbClr val="FFFFFF"/>
                  </a:gs>
                </a:gsLst>
                <a:lin ang="16200000" scaled="0"/>
              </a:gradFill>
            </a:endParaRPr>
          </a:p>
        </p:txBody>
      </p:sp>
      <p:sp>
        <p:nvSpPr>
          <p:cNvPr id="73" name="Rectangle 72"/>
          <p:cNvSpPr/>
          <p:nvPr/>
        </p:nvSpPr>
        <p:spPr>
          <a:xfrm>
            <a:off x="7878394" y="2578310"/>
            <a:ext cx="4499381" cy="339800"/>
          </a:xfrm>
          <a:prstGeom prst="rect">
            <a:avLst/>
          </a:prstGeom>
        </p:spPr>
        <p:txBody>
          <a:bodyPr wrap="square" lIns="92668" tIns="46337" rIns="92668" bIns="46337">
            <a:spAutoFit/>
          </a:bodyPr>
          <a:lstStyle/>
          <a:p>
            <a:pPr defTabSz="926672">
              <a:spcBef>
                <a:spcPts val="102"/>
              </a:spcBef>
              <a:spcAft>
                <a:spcPts val="204"/>
              </a:spcAft>
              <a:defRPr/>
            </a:pPr>
            <a:r>
              <a:rPr lang="pl-PL" sz="1600" kern="0" dirty="0" smtClean="0">
                <a:gradFill>
                  <a:gsLst>
                    <a:gs pos="83333">
                      <a:srgbClr val="FFFFFF"/>
                    </a:gs>
                    <a:gs pos="56667">
                      <a:srgbClr val="FFFFFF"/>
                    </a:gs>
                  </a:gsLst>
                  <a:lin ang="16200000" scaled="0"/>
                </a:gradFill>
              </a:rPr>
              <a:t>Od pomysłu do działającego oprogramowania</a:t>
            </a:r>
            <a:endParaRPr lang="en-US" sz="1600" kern="0" dirty="0">
              <a:gradFill>
                <a:gsLst>
                  <a:gs pos="83333">
                    <a:srgbClr val="FFFFFF"/>
                  </a:gs>
                  <a:gs pos="56667">
                    <a:srgbClr val="FFFFFF"/>
                  </a:gs>
                </a:gsLst>
                <a:lin ang="16200000" scaled="0"/>
              </a:gradFill>
            </a:endParaRPr>
          </a:p>
        </p:txBody>
      </p:sp>
      <p:sp>
        <p:nvSpPr>
          <p:cNvPr id="74" name="Rectangle 73"/>
          <p:cNvSpPr/>
          <p:nvPr/>
        </p:nvSpPr>
        <p:spPr>
          <a:xfrm>
            <a:off x="7878394" y="1567990"/>
            <a:ext cx="3226551" cy="345294"/>
          </a:xfrm>
          <a:prstGeom prst="rect">
            <a:avLst/>
          </a:prstGeom>
        </p:spPr>
        <p:txBody>
          <a:bodyPr wrap="square" lIns="92668" tIns="46337" rIns="92668" bIns="46337">
            <a:spAutoFit/>
          </a:bodyPr>
          <a:lstStyle/>
          <a:p>
            <a:pPr defTabSz="926672">
              <a:defRPr/>
            </a:pPr>
            <a:r>
              <a:rPr lang="pl-PL" sz="1600" kern="0" dirty="0" smtClean="0">
                <a:gradFill>
                  <a:gsLst>
                    <a:gs pos="83333">
                      <a:srgbClr val="FFFFFF"/>
                    </a:gs>
                    <a:gs pos="56667">
                      <a:srgbClr val="FFFFFF"/>
                    </a:gs>
                  </a:gsLst>
                  <a:lin ang="16200000" scaled="0"/>
                </a:gradFill>
              </a:rPr>
              <a:t>Generowanie pomysłów</a:t>
            </a:r>
            <a:endParaRPr lang="en-US" sz="1600" kern="0" dirty="0">
              <a:gradFill>
                <a:gsLst>
                  <a:gs pos="83333">
                    <a:srgbClr val="FFFFFF"/>
                  </a:gs>
                  <a:gs pos="56667">
                    <a:srgbClr val="FFFFFF"/>
                  </a:gs>
                </a:gsLst>
                <a:lin ang="16200000" scaled="0"/>
              </a:gradFill>
            </a:endParaRPr>
          </a:p>
        </p:txBody>
      </p:sp>
      <p:sp>
        <p:nvSpPr>
          <p:cNvPr id="77" name="1"/>
          <p:cNvSpPr>
            <a:spLocks noChangeAspect="1" noEditPoints="1"/>
          </p:cNvSpPr>
          <p:nvPr/>
        </p:nvSpPr>
        <p:spPr bwMode="auto">
          <a:xfrm>
            <a:off x="1786623" y="2474480"/>
            <a:ext cx="2076365" cy="2081571"/>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207" tIns="55607" rIns="111207" bIns="55607" numCol="1" anchor="t" anchorCtr="0" compatLnSpc="1">
            <a:prstTxWarp prst="textNoShape">
              <a:avLst/>
            </a:prstTxWarp>
          </a:bodyPr>
          <a:lstStyle/>
          <a:p>
            <a:pPr defTabSz="1112024"/>
            <a:endParaRPr lang="en-US">
              <a:solidFill>
                <a:srgbClr val="000000"/>
              </a:solidFill>
            </a:endParaRPr>
          </a:p>
        </p:txBody>
      </p:sp>
      <p:sp>
        <p:nvSpPr>
          <p:cNvPr id="78" name="2"/>
          <p:cNvSpPr>
            <a:spLocks noChangeAspect="1" noEditPoints="1"/>
          </p:cNvSpPr>
          <p:nvPr/>
        </p:nvSpPr>
        <p:spPr bwMode="auto">
          <a:xfrm>
            <a:off x="5232005" y="2474480"/>
            <a:ext cx="2073088" cy="2081571"/>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207" tIns="55607" rIns="111207" bIns="55607" numCol="1" anchor="t" anchorCtr="0" compatLnSpc="1">
            <a:prstTxWarp prst="textNoShape">
              <a:avLst/>
            </a:prstTxWarp>
          </a:bodyPr>
          <a:lstStyle/>
          <a:p>
            <a:pPr defTabSz="1112024"/>
            <a:endParaRPr lang="en-US">
              <a:solidFill>
                <a:srgbClr val="000000"/>
              </a:solidFill>
            </a:endParaRPr>
          </a:p>
        </p:txBody>
      </p:sp>
      <p:sp>
        <p:nvSpPr>
          <p:cNvPr id="79" name="3"/>
          <p:cNvSpPr>
            <a:spLocks noChangeAspect="1" noEditPoints="1"/>
          </p:cNvSpPr>
          <p:nvPr/>
        </p:nvSpPr>
        <p:spPr bwMode="auto">
          <a:xfrm>
            <a:off x="8591926" y="2474480"/>
            <a:ext cx="2074732" cy="2081571"/>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1207" tIns="55607" rIns="111207" bIns="55607" numCol="1" anchor="t" anchorCtr="0" compatLnSpc="1">
            <a:prstTxWarp prst="textNoShape">
              <a:avLst/>
            </a:prstTxWarp>
          </a:bodyPr>
          <a:lstStyle/>
          <a:p>
            <a:pPr defTabSz="1112024"/>
            <a:endParaRPr lang="en-US">
              <a:solidFill>
                <a:srgbClr val="000000"/>
              </a:solidFill>
            </a:endParaRPr>
          </a:p>
        </p:txBody>
      </p:sp>
      <p:grpSp>
        <p:nvGrpSpPr>
          <p:cNvPr id="45" name="Group 44"/>
          <p:cNvGrpSpPr/>
          <p:nvPr/>
        </p:nvGrpSpPr>
        <p:grpSpPr>
          <a:xfrm>
            <a:off x="796501" y="1866195"/>
            <a:ext cx="5220541" cy="5066711"/>
            <a:chOff x="793273" y="1466912"/>
            <a:chExt cx="5116583" cy="4967815"/>
          </a:xfrm>
        </p:grpSpPr>
        <p:sp>
          <p:nvSpPr>
            <p:cNvPr id="46" name="TextBox 45"/>
            <p:cNvSpPr txBox="1"/>
            <p:nvPr/>
          </p:nvSpPr>
          <p:spPr>
            <a:xfrm>
              <a:off x="1831982" y="1466912"/>
              <a:ext cx="909657" cy="181062"/>
            </a:xfrm>
            <a:prstGeom prst="rect">
              <a:avLst/>
            </a:prstGeom>
            <a:noFill/>
          </p:spPr>
          <p:txBody>
            <a:bodyPr wrap="none" lIns="0" tIns="0" rIns="0" bIns="0" rtlCol="0" anchor="ctr">
              <a:spAutoFit/>
            </a:bodyPr>
            <a:lstStyle/>
            <a:p>
              <a:pPr algn="ctr" defTabSz="926672">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47"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lnSpc>
                  <a:spcPct val="90000"/>
                </a:lnSpc>
                <a:defRPr/>
              </a:pPr>
              <a:r>
                <a:rPr lang="en-US" sz="1100" b="1" kern="0" dirty="0">
                  <a:gradFill>
                    <a:gsLst>
                      <a:gs pos="0">
                        <a:srgbClr val="FFFFFF"/>
                      </a:gs>
                      <a:gs pos="100000">
                        <a:srgbClr val="FFFFFF"/>
                      </a:gs>
                    </a:gsLst>
                    <a:lin ang="5400000" scaled="0"/>
                  </a:gradFill>
                </a:rPr>
                <a:t>PRODUCT</a:t>
              </a:r>
            </a:p>
            <a:p>
              <a:pPr algn="ctr" defTabSz="926672">
                <a:lnSpc>
                  <a:spcPct val="90000"/>
                </a:lnSpc>
                <a:defRPr/>
              </a:pPr>
              <a:r>
                <a:rPr lang="en-US" sz="1100" b="1" kern="0" dirty="0">
                  <a:gradFill>
                    <a:gsLst>
                      <a:gs pos="0">
                        <a:srgbClr val="FFFFFF"/>
                      </a:gs>
                      <a:gs pos="100000">
                        <a:srgbClr val="FFFFFF"/>
                      </a:gs>
                    </a:gsLst>
                    <a:lin ang="5400000" scaled="0"/>
                  </a:gradFill>
                </a:rPr>
                <a:t>BACKLOG</a:t>
              </a:r>
            </a:p>
          </p:txBody>
        </p:sp>
        <p:sp>
          <p:nvSpPr>
            <p:cNvPr id="48"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49"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50"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51"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6672">
                <a:lnSpc>
                  <a:spcPct val="90000"/>
                </a:lnSpc>
                <a:defRPr/>
              </a:pPr>
              <a:r>
                <a:rPr lang="en-US" sz="1100" b="1" kern="0" dirty="0">
                  <a:gradFill>
                    <a:gsLst>
                      <a:gs pos="0">
                        <a:srgbClr val="FFFFFF"/>
                      </a:gs>
                      <a:gs pos="100000">
                        <a:srgbClr val="FFFFFF"/>
                      </a:gs>
                    </a:gsLst>
                    <a:lin ang="5400000" scaled="0"/>
                  </a:gradFill>
                </a:rPr>
                <a:t>OPS</a:t>
              </a:r>
            </a:p>
            <a:p>
              <a:pPr algn="ctr" defTabSz="926672">
                <a:lnSpc>
                  <a:spcPct val="90000"/>
                </a:lnSpc>
                <a:defRPr/>
              </a:pPr>
              <a:r>
                <a:rPr lang="en-US" sz="1100" b="1" kern="0" dirty="0">
                  <a:gradFill>
                    <a:gsLst>
                      <a:gs pos="0">
                        <a:srgbClr val="FFFFFF"/>
                      </a:gs>
                      <a:gs pos="100000">
                        <a:srgbClr val="FFFFFF"/>
                      </a:gs>
                    </a:gsLst>
                    <a:lin ang="5400000" scaled="0"/>
                  </a:gradFill>
                </a:rPr>
                <a:t>BACKLOG</a:t>
              </a:r>
            </a:p>
          </p:txBody>
        </p:sp>
        <p:sp>
          <p:nvSpPr>
            <p:cNvPr id="52"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3"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4"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5"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6" name="Freeform 20"/>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7" name="TextBox 56"/>
            <p:cNvSpPr txBox="1"/>
            <p:nvPr/>
          </p:nvSpPr>
          <p:spPr>
            <a:xfrm>
              <a:off x="4326591"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6672">
                <a:defRPr/>
              </a:pPr>
              <a:r>
                <a:rPr lang="pl-PL" sz="1600" kern="0" spc="0" dirty="0" smtClean="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58"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59"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60"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61"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62" name="TextBox 61"/>
            <p:cNvSpPr txBox="1"/>
            <p:nvPr/>
          </p:nvSpPr>
          <p:spPr>
            <a:xfrm>
              <a:off x="1147433" y="3714114"/>
              <a:ext cx="1230157" cy="241415"/>
            </a:xfrm>
            <a:prstGeom prst="rect">
              <a:avLst/>
            </a:prstGeom>
            <a:noFill/>
          </p:spPr>
          <p:txBody>
            <a:bodyPr wrap="none" lIns="0" tIns="0" rIns="0" bIns="0" rtlCol="0" anchor="ctr">
              <a:spAutoFit/>
            </a:bodyPr>
            <a:lstStyle/>
            <a:p>
              <a:pPr algn="ctr" defTabSz="926672">
                <a:defRPr/>
              </a:pPr>
              <a:r>
                <a:rPr lang="pl-PL" sz="1600" kern="0" dirty="0" smtClean="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63"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64"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65"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66"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67" name="TextBox 66"/>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Tree>
    <p:extLst>
      <p:ext uri="{BB962C8B-B14F-4D97-AF65-F5344CB8AC3E}">
        <p14:creationId xmlns:p14="http://schemas.microsoft.com/office/powerpoint/2010/main" val="1189762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accel="100000" fill="hold" grpId="0" nodeType="afterEffect">
                                  <p:stCondLst>
                                    <p:cond delay="0"/>
                                  </p:stCondLst>
                                  <p:childTnLst>
                                    <p:anim calcmode="lin" valueType="num">
                                      <p:cBhvr additive="base">
                                        <p:cTn id="6" dur="750"/>
                                        <p:tgtEl>
                                          <p:spTgt spid="2"/>
                                        </p:tgtEl>
                                        <p:attrNameLst>
                                          <p:attrName>ppt_x</p:attrName>
                                        </p:attrNameLst>
                                      </p:cBhvr>
                                      <p:tavLst>
                                        <p:tav tm="0">
                                          <p:val>
                                            <p:strVal val="ppt_x"/>
                                          </p:val>
                                        </p:tav>
                                        <p:tav tm="100000">
                                          <p:val>
                                            <p:strVal val="0-ppt_w/2"/>
                                          </p:val>
                                        </p:tav>
                                      </p:tavLst>
                                    </p:anim>
                                    <p:anim calcmode="lin" valueType="num">
                                      <p:cBhvr additive="base">
                                        <p:cTn id="7" dur="750"/>
                                        <p:tgtEl>
                                          <p:spTgt spid="2"/>
                                        </p:tgtEl>
                                        <p:attrNameLst>
                                          <p:attrName>ppt_y</p:attrName>
                                        </p:attrNameLst>
                                      </p:cBhvr>
                                      <p:tavLst>
                                        <p:tav tm="0">
                                          <p:val>
                                            <p:strVal val="ppt_y"/>
                                          </p:val>
                                        </p:tav>
                                        <p:tav tm="100000">
                                          <p:val>
                                            <p:strVal val="ppt_y"/>
                                          </p:val>
                                        </p:tav>
                                      </p:tavLst>
                                    </p:anim>
                                    <p:set>
                                      <p:cBhvr>
                                        <p:cTn id="8" dur="1" fill="hold">
                                          <p:stCondLst>
                                            <p:cond delay="749"/>
                                          </p:stCondLst>
                                        </p:cTn>
                                        <p:tgtEl>
                                          <p:spTgt spid="2"/>
                                        </p:tgtEl>
                                        <p:attrNameLst>
                                          <p:attrName>style.visibility</p:attrName>
                                        </p:attrNameLst>
                                      </p:cBhvr>
                                      <p:to>
                                        <p:strVal val="hidden"/>
                                      </p:to>
                                    </p:set>
                                  </p:childTnLst>
                                </p:cTn>
                              </p:par>
                              <p:par>
                                <p:cTn id="9" presetID="10" presetClass="exit" presetSubtype="0" fill="hold" nodeType="withEffect">
                                  <p:stCondLst>
                                    <p:cond delay="250"/>
                                  </p:stCondLst>
                                  <p:childTnLst>
                                    <p:animEffect transition="out" filter="fade">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par>
                                <p:cTn id="12" presetID="6" presetClass="emph" presetSubtype="0" accel="28000" decel="72000" fill="hold" grpId="0" nodeType="withEffect">
                                  <p:stCondLst>
                                    <p:cond delay="250"/>
                                  </p:stCondLst>
                                  <p:childTnLst>
                                    <p:animScale>
                                      <p:cBhvr>
                                        <p:cTn id="13" dur="750" fill="hold"/>
                                        <p:tgtEl>
                                          <p:spTgt spid="77"/>
                                        </p:tgtEl>
                                      </p:cBhvr>
                                      <p:by x="30490" y="30490"/>
                                    </p:animScale>
                                  </p:childTnLst>
                                </p:cTn>
                              </p:par>
                              <p:par>
                                <p:cTn id="14" presetID="6" presetClass="emph" presetSubtype="0" accel="28000" decel="72000" fill="hold" grpId="0" nodeType="withEffect">
                                  <p:stCondLst>
                                    <p:cond delay="250"/>
                                  </p:stCondLst>
                                  <p:childTnLst>
                                    <p:animScale>
                                      <p:cBhvr>
                                        <p:cTn id="15" dur="750" fill="hold"/>
                                        <p:tgtEl>
                                          <p:spTgt spid="78"/>
                                        </p:tgtEl>
                                      </p:cBhvr>
                                      <p:by x="30490" y="30490"/>
                                    </p:animScale>
                                  </p:childTnLst>
                                </p:cTn>
                              </p:par>
                              <p:par>
                                <p:cTn id="16" presetID="6" presetClass="emph" presetSubtype="0" accel="28000" decel="72000" fill="hold" grpId="0" nodeType="withEffect">
                                  <p:stCondLst>
                                    <p:cond delay="250"/>
                                  </p:stCondLst>
                                  <p:childTnLst>
                                    <p:animScale>
                                      <p:cBhvr>
                                        <p:cTn id="17" dur="750" fill="hold"/>
                                        <p:tgtEl>
                                          <p:spTgt spid="79"/>
                                        </p:tgtEl>
                                      </p:cBhvr>
                                      <p:by x="30490" y="30490"/>
                                    </p:animScale>
                                  </p:childTnLst>
                                </p:cTn>
                              </p:par>
                              <p:par>
                                <p:cTn id="18" presetID="2" presetClass="entr" presetSubtype="2" decel="100000" fill="hold" grpId="0" nodeType="withEffect">
                                  <p:stCondLst>
                                    <p:cond delay="25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750" fill="hold"/>
                                        <p:tgtEl>
                                          <p:spTgt spid="22"/>
                                        </p:tgtEl>
                                        <p:attrNameLst>
                                          <p:attrName>ppt_x</p:attrName>
                                        </p:attrNameLst>
                                      </p:cBhvr>
                                      <p:tavLst>
                                        <p:tav tm="0">
                                          <p:val>
                                            <p:strVal val="1+#ppt_w/2"/>
                                          </p:val>
                                        </p:tav>
                                        <p:tav tm="100000">
                                          <p:val>
                                            <p:strVal val="#ppt_x"/>
                                          </p:val>
                                        </p:tav>
                                      </p:tavLst>
                                    </p:anim>
                                    <p:anim calcmode="lin" valueType="num">
                                      <p:cBhvr additive="base">
                                        <p:cTn id="21" dur="750" fill="hold"/>
                                        <p:tgtEl>
                                          <p:spTgt spid="22"/>
                                        </p:tgtEl>
                                        <p:attrNameLst>
                                          <p:attrName>ppt_y</p:attrName>
                                        </p:attrNameLst>
                                      </p:cBhvr>
                                      <p:tavLst>
                                        <p:tav tm="0">
                                          <p:val>
                                            <p:strVal val="#ppt_y"/>
                                          </p:val>
                                        </p:tav>
                                        <p:tav tm="100000">
                                          <p:val>
                                            <p:strVal val="#ppt_y"/>
                                          </p:val>
                                        </p:tav>
                                      </p:tavLst>
                                    </p:anim>
                                  </p:childTnLst>
                                </p:cTn>
                              </p:par>
                              <p:par>
                                <p:cTn id="22" presetID="63" presetClass="path" presetSubtype="0" accel="28000" decel="72000" fill="hold" grpId="1" nodeType="withEffect">
                                  <p:stCondLst>
                                    <p:cond delay="250"/>
                                  </p:stCondLst>
                                  <p:childTnLst>
                                    <p:animMotion origin="layout" path="M -3.33333E-6 -0.0007 L 0.375 -0.30834 " pathEditMode="relative" rAng="0" ptsTypes="AA">
                                      <p:cBhvr>
                                        <p:cTn id="23" dur="750" fill="hold"/>
                                        <p:tgtEl>
                                          <p:spTgt spid="77"/>
                                        </p:tgtEl>
                                        <p:attrNameLst>
                                          <p:attrName>ppt_x</p:attrName>
                                          <p:attrName>ppt_y</p:attrName>
                                        </p:attrNameLst>
                                      </p:cBhvr>
                                      <p:rCtr x="18750" y="-15394"/>
                                    </p:animMotion>
                                  </p:childTnLst>
                                </p:cTn>
                              </p:par>
                              <p:par>
                                <p:cTn id="24" presetID="63" presetClass="path" presetSubtype="0" accel="28000" decel="72000" fill="hold" grpId="1" nodeType="withEffect">
                                  <p:stCondLst>
                                    <p:cond delay="250"/>
                                  </p:stCondLst>
                                  <p:childTnLst>
                                    <p:animMotion origin="layout" path="M -0.00013 0.00139 L 0.09817 -0.16435 " pathEditMode="relative" rAng="0" ptsTypes="AA">
                                      <p:cBhvr>
                                        <p:cTn id="25" dur="750" fill="hold"/>
                                        <p:tgtEl>
                                          <p:spTgt spid="78"/>
                                        </p:tgtEl>
                                        <p:attrNameLst>
                                          <p:attrName>ppt_x</p:attrName>
                                          <p:attrName>ppt_y</p:attrName>
                                        </p:attrNameLst>
                                      </p:cBhvr>
                                      <p:rCtr x="4909" y="-8287"/>
                                    </p:animMotion>
                                  </p:childTnLst>
                                </p:cTn>
                              </p:par>
                              <p:par>
                                <p:cTn id="26" presetID="63" presetClass="path" presetSubtype="0" accel="28000" decel="72000" fill="hold" grpId="1" nodeType="withEffect">
                                  <p:stCondLst>
                                    <p:cond delay="250"/>
                                  </p:stCondLst>
                                  <p:childTnLst>
                                    <p:animMotion origin="layout" path="M 0.00313 -0.00209 L -0.17187 -0.02038 " pathEditMode="relative" rAng="0" ptsTypes="AA">
                                      <p:cBhvr>
                                        <p:cTn id="27" dur="750" fill="hold"/>
                                        <p:tgtEl>
                                          <p:spTgt spid="79"/>
                                        </p:tgtEl>
                                        <p:attrNameLst>
                                          <p:attrName>ppt_x</p:attrName>
                                          <p:attrName>ppt_y</p:attrName>
                                        </p:attrNameLst>
                                      </p:cBhvr>
                                      <p:rCtr x="-8750" y="-926"/>
                                    </p:animMotion>
                                  </p:childTnLst>
                                </p:cTn>
                              </p:par>
                              <p:par>
                                <p:cTn id="28" presetID="1" presetClass="entr" presetSubtype="0" fill="hold" grpId="0" nodeType="withEffect">
                                  <p:stCondLst>
                                    <p:cond delay="100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100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xit" presetSubtype="0" fill="hold" grpId="2" nodeType="withEffect">
                                  <p:stCondLst>
                                    <p:cond delay="1000"/>
                                  </p:stCondLst>
                                  <p:childTnLst>
                                    <p:set>
                                      <p:cBhvr>
                                        <p:cTn id="35" dur="1" fill="hold">
                                          <p:stCondLst>
                                            <p:cond delay="0"/>
                                          </p:stCondLst>
                                        </p:cTn>
                                        <p:tgtEl>
                                          <p:spTgt spid="77"/>
                                        </p:tgtEl>
                                        <p:attrNameLst>
                                          <p:attrName>style.visibility</p:attrName>
                                        </p:attrNameLst>
                                      </p:cBhvr>
                                      <p:to>
                                        <p:strVal val="hidden"/>
                                      </p:to>
                                    </p:set>
                                  </p:childTnLst>
                                </p:cTn>
                              </p:par>
                              <p:par>
                                <p:cTn id="36" presetID="1" presetClass="exit" presetSubtype="0" fill="hold" grpId="2" nodeType="withEffect">
                                  <p:stCondLst>
                                    <p:cond delay="1000"/>
                                  </p:stCondLst>
                                  <p:childTnLst>
                                    <p:set>
                                      <p:cBhvr>
                                        <p:cTn id="37" dur="1" fill="hold">
                                          <p:stCondLst>
                                            <p:cond delay="0"/>
                                          </p:stCondLst>
                                        </p:cTn>
                                        <p:tgtEl>
                                          <p:spTgt spid="78"/>
                                        </p:tgtEl>
                                        <p:attrNameLst>
                                          <p:attrName>style.visibility</p:attrName>
                                        </p:attrNameLst>
                                      </p:cBhvr>
                                      <p:to>
                                        <p:strVal val="hidden"/>
                                      </p:to>
                                    </p:set>
                                  </p:childTnLst>
                                </p:cTn>
                              </p:par>
                              <p:par>
                                <p:cTn id="38" presetID="1" presetClass="exit" presetSubtype="0" fill="hold" grpId="2" nodeType="withEffect">
                                  <p:stCondLst>
                                    <p:cond delay="1000"/>
                                  </p:stCondLst>
                                  <p:childTnLst>
                                    <p:set>
                                      <p:cBhvr>
                                        <p:cTn id="39" dur="1" fill="hold">
                                          <p:stCondLst>
                                            <p:cond delay="0"/>
                                          </p:stCondLst>
                                        </p:cTn>
                                        <p:tgtEl>
                                          <p:spTgt spid="79"/>
                                        </p:tgtEl>
                                        <p:attrNameLst>
                                          <p:attrName>style.visibility</p:attrName>
                                        </p:attrNameLst>
                                      </p:cBhvr>
                                      <p:to>
                                        <p:strVal val="hidden"/>
                                      </p:to>
                                    </p:set>
                                  </p:childTnLst>
                                </p:cTn>
                              </p:par>
                              <p:par>
                                <p:cTn id="40" presetID="2" presetClass="entr" presetSubtype="2" decel="100000" fill="hold" grpId="0" nodeType="withEffect">
                                  <p:stCondLst>
                                    <p:cond delay="1000"/>
                                  </p:stCondLst>
                                  <p:childTnLst>
                                    <p:set>
                                      <p:cBhvr>
                                        <p:cTn id="41" dur="1" fill="hold">
                                          <p:stCondLst>
                                            <p:cond delay="0"/>
                                          </p:stCondLst>
                                        </p:cTn>
                                        <p:tgtEl>
                                          <p:spTgt spid="42"/>
                                        </p:tgtEl>
                                        <p:attrNameLst>
                                          <p:attrName>style.visibility</p:attrName>
                                        </p:attrNameLst>
                                      </p:cBhvr>
                                      <p:to>
                                        <p:strVal val="visible"/>
                                      </p:to>
                                    </p:set>
                                    <p:anim calcmode="lin" valueType="num">
                                      <p:cBhvr additive="base">
                                        <p:cTn id="42" dur="500" fill="hold"/>
                                        <p:tgtEl>
                                          <p:spTgt spid="42"/>
                                        </p:tgtEl>
                                        <p:attrNameLst>
                                          <p:attrName>ppt_x</p:attrName>
                                        </p:attrNameLst>
                                      </p:cBhvr>
                                      <p:tavLst>
                                        <p:tav tm="0">
                                          <p:val>
                                            <p:strVal val="1+#ppt_w/2"/>
                                          </p:val>
                                        </p:tav>
                                        <p:tav tm="100000">
                                          <p:val>
                                            <p:strVal val="#ppt_x"/>
                                          </p:val>
                                        </p:tav>
                                      </p:tavLst>
                                    </p:anim>
                                    <p:anim calcmode="lin" valueType="num">
                                      <p:cBhvr additive="base">
                                        <p:cTn id="43" dur="500" fill="hold"/>
                                        <p:tgtEl>
                                          <p:spTgt spid="42"/>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100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2" presetClass="entr" presetSubtype="2" decel="100000" fill="hold" grpId="0" nodeType="withEffect">
                                  <p:stCondLst>
                                    <p:cond delay="1100"/>
                                  </p:stCondLst>
                                  <p:childTnLst>
                                    <p:set>
                                      <p:cBhvr>
                                        <p:cTn id="48" dur="1" fill="hold">
                                          <p:stCondLst>
                                            <p:cond delay="0"/>
                                          </p:stCondLst>
                                        </p:cTn>
                                        <p:tgtEl>
                                          <p:spTgt spid="43"/>
                                        </p:tgtEl>
                                        <p:attrNameLst>
                                          <p:attrName>style.visibility</p:attrName>
                                        </p:attrNameLst>
                                      </p:cBhvr>
                                      <p:to>
                                        <p:strVal val="visible"/>
                                      </p:to>
                                    </p:set>
                                    <p:anim calcmode="lin" valueType="num">
                                      <p:cBhvr additive="base">
                                        <p:cTn id="49" dur="500" fill="hold"/>
                                        <p:tgtEl>
                                          <p:spTgt spid="43"/>
                                        </p:tgtEl>
                                        <p:attrNameLst>
                                          <p:attrName>ppt_x</p:attrName>
                                        </p:attrNameLst>
                                      </p:cBhvr>
                                      <p:tavLst>
                                        <p:tav tm="0">
                                          <p:val>
                                            <p:strVal val="1+#ppt_w/2"/>
                                          </p:val>
                                        </p:tav>
                                        <p:tav tm="100000">
                                          <p:val>
                                            <p:strVal val="#ppt_x"/>
                                          </p:val>
                                        </p:tav>
                                      </p:tavLst>
                                    </p:anim>
                                    <p:anim calcmode="lin" valueType="num">
                                      <p:cBhvr additive="base">
                                        <p:cTn id="50" dur="500" fill="hold"/>
                                        <p:tgtEl>
                                          <p:spTgt spid="43"/>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120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1+#ppt_w/2"/>
                                          </p:val>
                                        </p:tav>
                                        <p:tav tm="100000">
                                          <p:val>
                                            <p:strVal val="#ppt_x"/>
                                          </p:val>
                                        </p:tav>
                                      </p:tavLst>
                                    </p:anim>
                                    <p:anim calcmode="lin" valueType="num">
                                      <p:cBhvr additive="base">
                                        <p:cTn id="54" dur="500" fill="hold"/>
                                        <p:tgtEl>
                                          <p:spTgt spid="44"/>
                                        </p:tgtEl>
                                        <p:attrNameLst>
                                          <p:attrName>ppt_y</p:attrName>
                                        </p:attrNameLst>
                                      </p:cBhvr>
                                      <p:tavLst>
                                        <p:tav tm="0">
                                          <p:val>
                                            <p:strVal val="#ppt_y"/>
                                          </p:val>
                                        </p:tav>
                                        <p:tav tm="100000">
                                          <p:val>
                                            <p:strVal val="#ppt_y"/>
                                          </p:val>
                                        </p:tav>
                                      </p:tavLst>
                                    </p:anim>
                                  </p:childTnLst>
                                </p:cTn>
                              </p:par>
                              <p:par>
                                <p:cTn id="55" presetID="2" presetClass="entr" presetSubtype="8" decel="100000" fill="hold" grpId="0" nodeType="withEffect">
                                  <p:stCondLst>
                                    <p:cond delay="120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500" fill="hold"/>
                                        <p:tgtEl>
                                          <p:spTgt spid="71"/>
                                        </p:tgtEl>
                                        <p:attrNameLst>
                                          <p:attrName>ppt_x</p:attrName>
                                        </p:attrNameLst>
                                      </p:cBhvr>
                                      <p:tavLst>
                                        <p:tav tm="0">
                                          <p:val>
                                            <p:strVal val="0-#ppt_w/2"/>
                                          </p:val>
                                        </p:tav>
                                        <p:tav tm="100000">
                                          <p:val>
                                            <p:strVal val="#ppt_x"/>
                                          </p:val>
                                        </p:tav>
                                      </p:tavLst>
                                    </p:anim>
                                    <p:anim calcmode="lin" valueType="num">
                                      <p:cBhvr additive="base">
                                        <p:cTn id="58" dur="500" fill="hold"/>
                                        <p:tgtEl>
                                          <p:spTgt spid="71"/>
                                        </p:tgtEl>
                                        <p:attrNameLst>
                                          <p:attrName>ppt_y</p:attrName>
                                        </p:attrNameLst>
                                      </p:cBhvr>
                                      <p:tavLst>
                                        <p:tav tm="0">
                                          <p:val>
                                            <p:strVal val="#ppt_y"/>
                                          </p:val>
                                        </p:tav>
                                        <p:tav tm="100000">
                                          <p:val>
                                            <p:strVal val="#ppt_y"/>
                                          </p:val>
                                        </p:tav>
                                      </p:tavLst>
                                    </p:anim>
                                  </p:childTnLst>
                                </p:cTn>
                              </p:par>
                            </p:childTnLst>
                          </p:cTn>
                        </p:par>
                        <p:par>
                          <p:cTn id="59" fill="hold">
                            <p:stCondLst>
                              <p:cond delay="1700"/>
                            </p:stCondLst>
                            <p:childTnLst>
                              <p:par>
                                <p:cTn id="60" presetID="10" presetClass="entr" presetSubtype="0"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500"/>
                                        <p:tgtEl>
                                          <p:spTgt spid="74"/>
                                        </p:tgtEl>
                                      </p:cBhvr>
                                    </p:animEffect>
                                  </p:childTnLst>
                                </p:cTn>
                              </p:par>
                              <p:par>
                                <p:cTn id="63" presetID="10" presetClass="entr" presetSubtype="0" fill="hold" grpId="0" nodeType="withEffect">
                                  <p:stCondLst>
                                    <p:cond delay="10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animBg="1"/>
      <p:bldP spid="39" grpId="0" animBg="1"/>
      <p:bldP spid="40" grpId="0" animBg="1"/>
      <p:bldP spid="41" grpId="0" animBg="1"/>
      <p:bldP spid="42" grpId="0"/>
      <p:bldP spid="43" grpId="0"/>
      <p:bldP spid="44" grpId="0"/>
      <p:bldP spid="71" grpId="0"/>
      <p:bldP spid="72" grpId="0"/>
      <p:bldP spid="73" grpId="0"/>
      <p:bldP spid="74" grpId="0"/>
      <p:bldP spid="77" grpId="0" animBg="1"/>
      <p:bldP spid="77" grpId="1" animBg="1"/>
      <p:bldP spid="77" grpId="2" animBg="1"/>
      <p:bldP spid="78" grpId="0" animBg="1"/>
      <p:bldP spid="78" grpId="1" animBg="1"/>
      <p:bldP spid="78" grpId="2" animBg="1"/>
      <p:bldP spid="79" grpId="0" animBg="1"/>
      <p:bldP spid="79" grpId="1" animBg="1"/>
      <p:bldP spid="79" grpId="2"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745629" y="295274"/>
            <a:ext cx="10802614" cy="6446295"/>
          </a:xfrm>
          <a:prstGeom prst="rect">
            <a:avLst/>
          </a:prstGeom>
        </p:spPr>
      </p:pic>
    </p:spTree>
    <p:extLst>
      <p:ext uri="{BB962C8B-B14F-4D97-AF65-F5344CB8AC3E}">
        <p14:creationId xmlns:p14="http://schemas.microsoft.com/office/powerpoint/2010/main" val="7050332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509563" y="112886"/>
            <a:ext cx="11417349" cy="6758546"/>
          </a:xfrm>
          <a:prstGeom prst="rect">
            <a:avLst/>
          </a:prstGeom>
        </p:spPr>
      </p:pic>
    </p:spTree>
    <p:extLst>
      <p:ext uri="{BB962C8B-B14F-4D97-AF65-F5344CB8AC3E}">
        <p14:creationId xmlns:p14="http://schemas.microsoft.com/office/powerpoint/2010/main" val="94070250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193676" y="112886"/>
            <a:ext cx="12049124" cy="6626078"/>
          </a:xfrm>
          <a:prstGeom prst="rect">
            <a:avLst/>
          </a:prstGeom>
        </p:spPr>
      </p:pic>
      <p:sp>
        <p:nvSpPr>
          <p:cNvPr id="5" name="Rectangle 4"/>
          <p:cNvSpPr/>
          <p:nvPr/>
        </p:nvSpPr>
        <p:spPr bwMode="auto">
          <a:xfrm>
            <a:off x="1825749" y="1697062"/>
            <a:ext cx="1728192" cy="36004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l-PL"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809431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2079624" y="601662"/>
            <a:ext cx="8277225" cy="57912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7337414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1825750" y="112886"/>
            <a:ext cx="8784976" cy="67227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0358996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97557" y="112886"/>
            <a:ext cx="5681897" cy="3456384"/>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4057997" y="1697062"/>
            <a:ext cx="5817906" cy="3534123"/>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357" y="3534900"/>
            <a:ext cx="4682330" cy="32211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602220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Sprzężenie zwrotne</a:t>
            </a:r>
            <a:endParaRPr lang="pl-PL" dirty="0"/>
          </a:p>
        </p:txBody>
      </p:sp>
      <p:sp>
        <p:nvSpPr>
          <p:cNvPr id="3" name="Symbol zastępczy tekstu 2"/>
          <p:cNvSpPr>
            <a:spLocks noGrp="1"/>
          </p:cNvSpPr>
          <p:nvPr>
            <p:ph type="body" sz="quarter" idx="10"/>
          </p:nvPr>
        </p:nvSpPr>
        <p:spPr>
          <a:xfrm>
            <a:off x="274639" y="1769070"/>
            <a:ext cx="11887200" cy="3447098"/>
          </a:xfrm>
        </p:spPr>
        <p:txBody>
          <a:bodyPr/>
          <a:lstStyle/>
          <a:p>
            <a:r>
              <a:rPr lang="pl-PL" dirty="0" smtClean="0"/>
              <a:t>Wczesne i częste uwagi/recenzje podstawą sukcesu</a:t>
            </a:r>
          </a:p>
          <a:p>
            <a:r>
              <a:rPr lang="pl-PL" dirty="0" smtClean="0"/>
              <a:t>Team Foundation Server wspiera:</a:t>
            </a:r>
          </a:p>
          <a:p>
            <a:pPr marL="994122" lvl="1" indent="-524586">
              <a:buFont typeface="+mj-lt"/>
              <a:buAutoNum type="arabicPeriod"/>
            </a:pPr>
            <a:r>
              <a:rPr lang="pl-PL" dirty="0" smtClean="0"/>
              <a:t>Wspólną, razem z udziałowcami, zmianę priorytetów jednostek Backlog</a:t>
            </a:r>
          </a:p>
          <a:p>
            <a:pPr marL="994122" lvl="1" indent="-524586">
              <a:buFont typeface="+mj-lt"/>
              <a:buAutoNum type="arabicPeriod"/>
            </a:pPr>
            <a:r>
              <a:rPr lang="pl-PL" dirty="0" smtClean="0"/>
              <a:t>Uwagi/recenzje nt. wyglądu aplikacji</a:t>
            </a:r>
          </a:p>
          <a:p>
            <a:pPr marL="994122" lvl="1" indent="-524586">
              <a:buFont typeface="+mj-lt"/>
              <a:buAutoNum type="arabicPeriod"/>
            </a:pPr>
            <a:r>
              <a:rPr lang="pl-PL" dirty="0" smtClean="0"/>
              <a:t>Uwagi/recenzje dot. działania aplikacji</a:t>
            </a:r>
          </a:p>
          <a:p>
            <a:pPr marL="994122" lvl="1" indent="-524586">
              <a:buFont typeface="+mj-lt"/>
              <a:buAutoNum type="arabicPeriod"/>
            </a:pPr>
            <a:r>
              <a:rPr lang="pl-PL" dirty="0" smtClean="0"/>
              <a:t>Uwagi/recenzje co do kodu (developer – developer)</a:t>
            </a:r>
          </a:p>
          <a:p>
            <a:pPr marL="994122" lvl="1" indent="-524586">
              <a:buFont typeface="+mj-lt"/>
              <a:buAutoNum type="arabicPeriod"/>
            </a:pPr>
            <a:r>
              <a:rPr lang="pl-PL" dirty="0" smtClean="0"/>
              <a:t>Uwagi zwrotne od grupy utrzymującej aplikację</a:t>
            </a:r>
          </a:p>
          <a:p>
            <a:pPr marL="1222722" lvl="2" indent="-524586">
              <a:buFont typeface="+mj-lt"/>
              <a:buAutoNum type="arabicPeriod"/>
            </a:pPr>
            <a:r>
              <a:rPr lang="pl-PL" dirty="0" smtClean="0"/>
              <a:t>(System Center + ew. Intellitrace + DfO + ...)</a:t>
            </a:r>
            <a:endParaRPr lang="pl-PL" dirty="0"/>
          </a:p>
        </p:txBody>
      </p:sp>
    </p:spTree>
    <p:extLst>
      <p:ext uri="{BB962C8B-B14F-4D97-AF65-F5344CB8AC3E}">
        <p14:creationId xmlns:p14="http://schemas.microsoft.com/office/powerpoint/2010/main" val="1927396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Uwagi dotyczące kodu</a:t>
            </a:r>
            <a:endParaRPr lang="pl-PL" dirty="0"/>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2257797" y="1409030"/>
            <a:ext cx="3257550" cy="52197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5930205" y="1372021"/>
            <a:ext cx="3219450" cy="5248275"/>
          </a:xfrm>
          <a:prstGeom prst="rect">
            <a:avLst/>
          </a:prstGeom>
          <a:ln>
            <a:noFill/>
          </a:ln>
          <a:effectLst>
            <a:outerShdw blurRad="190500" algn="tl" rotWithShape="0">
              <a:srgbClr val="000000">
                <a:alpha val="70000"/>
              </a:srgbClr>
            </a:outerShdw>
          </a:effectLst>
        </p:spPr>
      </p:pic>
      <p:cxnSp>
        <p:nvCxnSpPr>
          <p:cNvPr id="7" name="Straight Arrow Connector 6"/>
          <p:cNvCxnSpPr/>
          <p:nvPr/>
        </p:nvCxnSpPr>
        <p:spPr>
          <a:xfrm flipH="1">
            <a:off x="8234461" y="3929310"/>
            <a:ext cx="1728192" cy="648072"/>
          </a:xfrm>
          <a:prstGeom prst="straightConnector1">
            <a:avLst/>
          </a:prstGeom>
          <a:ln w="762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0177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2656074" y="97811"/>
            <a:ext cx="7124328" cy="6783827"/>
          </a:xfrm>
          <a:prstGeom prst="rect">
            <a:avLst/>
          </a:prstGeom>
        </p:spPr>
      </p:pic>
    </p:spTree>
    <p:extLst>
      <p:ext uri="{BB962C8B-B14F-4D97-AF65-F5344CB8AC3E}">
        <p14:creationId xmlns:p14="http://schemas.microsoft.com/office/powerpoint/2010/main" val="118050318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dirty="0"/>
          </a:p>
        </p:txBody>
      </p:sp>
      <p:pic>
        <p:nvPicPr>
          <p:cNvPr id="4" name="Picture 3"/>
          <p:cNvPicPr>
            <a:picLocks noChangeAspect="1"/>
          </p:cNvPicPr>
          <p:nvPr/>
        </p:nvPicPr>
        <p:blipFill>
          <a:blip r:embed="rId2"/>
          <a:stretch>
            <a:fillRect/>
          </a:stretch>
        </p:blipFill>
        <p:spPr>
          <a:xfrm>
            <a:off x="385589" y="295274"/>
            <a:ext cx="8618735" cy="6506563"/>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3"/>
          <a:stretch>
            <a:fillRect/>
          </a:stretch>
        </p:blipFill>
        <p:spPr>
          <a:xfrm>
            <a:off x="9458597" y="353699"/>
            <a:ext cx="2574578" cy="63897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665223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662" tIns="46334" rIns="92662" bIns="46334" numCol="1" rtlCol="0" anchor="ctr" anchorCtr="0" compatLnSpc="1">
            <a:prstTxWarp prst="textNoShape">
              <a:avLst/>
            </a:prstTxWarp>
          </a:bodyPr>
          <a:lstStyle/>
          <a:p>
            <a:pPr algn="ctr" defTabSz="926369"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7" name="Rectangle 6"/>
          <p:cNvSpPr/>
          <p:nvPr/>
        </p:nvSpPr>
        <p:spPr>
          <a:xfrm>
            <a:off x="7878378" y="1068151"/>
            <a:ext cx="2657438"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Definiowanie</a:t>
            </a:r>
            <a:endParaRPr lang="en-US" sz="3700" kern="0" spc="-51" dirty="0">
              <a:gradFill>
                <a:gsLst>
                  <a:gs pos="83333">
                    <a:srgbClr val="FFFFFF"/>
                  </a:gs>
                  <a:gs pos="56667">
                    <a:srgbClr val="FFFFFF"/>
                  </a:gs>
                </a:gsLst>
                <a:lin ang="16200000" scaled="0"/>
              </a:gradFill>
              <a:latin typeface="Segoe UI Light"/>
            </a:endParaRPr>
          </a:p>
        </p:txBody>
      </p:sp>
      <p:sp>
        <p:nvSpPr>
          <p:cNvPr id="5" name="Freeform 11"/>
          <p:cNvSpPr>
            <a:spLocks noChangeAspect="1" noEditPoints="1"/>
          </p:cNvSpPr>
          <p:nvPr/>
        </p:nvSpPr>
        <p:spPr bwMode="auto">
          <a:xfrm>
            <a:off x="7174009" y="2047971"/>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8" name="Rectangle 7"/>
          <p:cNvSpPr/>
          <p:nvPr/>
        </p:nvSpPr>
        <p:spPr>
          <a:xfrm>
            <a:off x="7878378" y="2075233"/>
            <a:ext cx="3240802"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Programowanie</a:t>
            </a:r>
            <a:endParaRPr lang="en-US" sz="3700" kern="0" spc="-51" dirty="0">
              <a:gradFill>
                <a:gsLst>
                  <a:gs pos="83333">
                    <a:srgbClr val="FFFFFF"/>
                  </a:gs>
                  <a:gs pos="56667">
                    <a:srgbClr val="FFFFFF"/>
                  </a:gs>
                </a:gsLst>
                <a:lin ang="16200000" scaled="0"/>
              </a:gradFill>
              <a:latin typeface="Segoe UI Light"/>
            </a:endParaRPr>
          </a:p>
        </p:txBody>
      </p:sp>
      <p:sp>
        <p:nvSpPr>
          <p:cNvPr id="6" name="Freeform 16"/>
          <p:cNvSpPr>
            <a:spLocks noChangeAspect="1" noEditPoints="1"/>
          </p:cNvSpPr>
          <p:nvPr/>
        </p:nvSpPr>
        <p:spPr bwMode="auto">
          <a:xfrm>
            <a:off x="7174078" y="3055053"/>
            <a:ext cx="631923" cy="634170"/>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9" name="Rectangle 8"/>
          <p:cNvSpPr/>
          <p:nvPr/>
        </p:nvSpPr>
        <p:spPr>
          <a:xfrm>
            <a:off x="7878377" y="3082315"/>
            <a:ext cx="2763108" cy="606027"/>
          </a:xfrm>
          <a:prstGeom prst="rect">
            <a:avLst/>
          </a:prstGeom>
        </p:spPr>
        <p:txBody>
          <a:bodyPr wrap="none" lIns="92668" tIns="46337" rIns="92668" bIns="46337">
            <a:spAutoFit/>
          </a:bodyPr>
          <a:lstStyle/>
          <a:p>
            <a:pPr defTabSz="926369"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Administracja</a:t>
            </a:r>
            <a:endParaRPr lang="en-US" sz="3700" kern="0" spc="-51" dirty="0">
              <a:gradFill>
                <a:gsLst>
                  <a:gs pos="83333">
                    <a:srgbClr val="FFFFFF"/>
                  </a:gs>
                  <a:gs pos="56667">
                    <a:srgbClr val="FFFFFF"/>
                  </a:gs>
                </a:gsLst>
                <a:lin ang="16200000" scaled="0"/>
              </a:gradFill>
              <a:latin typeface="Segoe UI Light"/>
            </a:endParaRPr>
          </a:p>
        </p:txBody>
      </p:sp>
      <p:grpSp>
        <p:nvGrpSpPr>
          <p:cNvPr id="10" name="Group 9"/>
          <p:cNvGrpSpPr/>
          <p:nvPr/>
        </p:nvGrpSpPr>
        <p:grpSpPr>
          <a:xfrm>
            <a:off x="796501" y="1866195"/>
            <a:ext cx="5220541" cy="5066711"/>
            <a:chOff x="793273" y="1466912"/>
            <a:chExt cx="5116583" cy="4967815"/>
          </a:xfrm>
        </p:grpSpPr>
        <p:sp>
          <p:nvSpPr>
            <p:cNvPr id="11" name="TextBox 10"/>
            <p:cNvSpPr txBox="1"/>
            <p:nvPr/>
          </p:nvSpPr>
          <p:spPr>
            <a:xfrm>
              <a:off x="1831981" y="1466912"/>
              <a:ext cx="909657" cy="181062"/>
            </a:xfrm>
            <a:prstGeom prst="rect">
              <a:avLst/>
            </a:prstGeom>
            <a:noFill/>
          </p:spPr>
          <p:txBody>
            <a:bodyPr wrap="none" lIns="0" tIns="0" rIns="0" bIns="0" rtlCol="0" anchor="ctr">
              <a:spAutoFit/>
            </a:bodyPr>
            <a:lstStyle/>
            <a:p>
              <a:pPr algn="ctr" defTabSz="926672">
                <a:defRPr/>
              </a:pPr>
              <a:r>
                <a:rPr lang="pl-PL" sz="1200" kern="0" dirty="0" smtClean="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2"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lnSpc>
                  <a:spcPct val="90000"/>
                </a:lnSpc>
                <a:defRPr/>
              </a:pPr>
              <a:r>
                <a:rPr lang="en-US" sz="1100" b="1" kern="0" dirty="0">
                  <a:gradFill>
                    <a:gsLst>
                      <a:gs pos="0">
                        <a:srgbClr val="FFFFFF"/>
                      </a:gs>
                      <a:gs pos="100000">
                        <a:srgbClr val="FFFFFF"/>
                      </a:gs>
                    </a:gsLst>
                    <a:lin ang="5400000" scaled="0"/>
                  </a:gradFill>
                </a:rPr>
                <a:t>PRODUCT</a:t>
              </a:r>
            </a:p>
            <a:p>
              <a:pPr algn="ctr" defTabSz="926672">
                <a:lnSpc>
                  <a:spcPct val="90000"/>
                </a:lnSpc>
                <a:defRPr/>
              </a:pPr>
              <a:r>
                <a:rPr lang="en-US" sz="1100" b="1" kern="0" dirty="0">
                  <a:gradFill>
                    <a:gsLst>
                      <a:gs pos="0">
                        <a:srgbClr val="FFFFFF"/>
                      </a:gs>
                      <a:gs pos="100000">
                        <a:srgbClr val="FFFFFF"/>
                      </a:gs>
                    </a:gsLst>
                    <a:lin ang="5400000" scaled="0"/>
                  </a:gradFill>
                </a:rPr>
                <a:t>BACKLOG</a:t>
              </a:r>
            </a:p>
          </p:txBody>
        </p:sp>
        <p:sp>
          <p:nvSpPr>
            <p:cNvPr id="13"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14"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15"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600" kern="0" dirty="0">
                <a:gradFill>
                  <a:gsLst>
                    <a:gs pos="0">
                      <a:srgbClr val="FFFFFF"/>
                    </a:gs>
                    <a:gs pos="100000">
                      <a:srgbClr val="FFFFFF"/>
                    </a:gs>
                  </a:gsLst>
                  <a:lin ang="5400000" scaled="0"/>
                </a:gradFill>
              </a:endParaRPr>
            </a:p>
          </p:txBody>
        </p:sp>
        <p:sp>
          <p:nvSpPr>
            <p:cNvPr id="16"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6672">
                <a:lnSpc>
                  <a:spcPct val="90000"/>
                </a:lnSpc>
                <a:defRPr/>
              </a:pPr>
              <a:r>
                <a:rPr lang="en-US" sz="1100" b="1" kern="0" dirty="0">
                  <a:gradFill>
                    <a:gsLst>
                      <a:gs pos="0">
                        <a:srgbClr val="FFFFFF"/>
                      </a:gs>
                      <a:gs pos="100000">
                        <a:srgbClr val="FFFFFF"/>
                      </a:gs>
                    </a:gsLst>
                    <a:lin ang="5400000" scaled="0"/>
                  </a:gradFill>
                </a:rPr>
                <a:t>OPS</a:t>
              </a:r>
            </a:p>
            <a:p>
              <a:pPr algn="ctr" defTabSz="926672">
                <a:lnSpc>
                  <a:spcPct val="90000"/>
                </a:lnSpc>
                <a:defRPr/>
              </a:pPr>
              <a:r>
                <a:rPr lang="en-US" sz="1100" b="1" kern="0" dirty="0">
                  <a:gradFill>
                    <a:gsLst>
                      <a:gs pos="0">
                        <a:srgbClr val="FFFFFF"/>
                      </a:gs>
                      <a:gs pos="100000">
                        <a:srgbClr val="FFFFFF"/>
                      </a:gs>
                    </a:gsLst>
                    <a:lin ang="5400000" scaled="0"/>
                  </a:gradFill>
                </a:rPr>
                <a:t>BACKLOG</a:t>
              </a:r>
            </a:p>
          </p:txBody>
        </p:sp>
        <p:sp>
          <p:nvSpPr>
            <p:cNvPr id="17"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1" name="Freeform 20"/>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TextBox 21"/>
            <p:cNvSpPr txBox="1"/>
            <p:nvPr/>
          </p:nvSpPr>
          <p:spPr>
            <a:xfrm>
              <a:off x="4326591"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6672">
                <a:defRPr/>
              </a:pPr>
              <a:r>
                <a:rPr lang="pl-PL" sz="1600" kern="0" spc="0" dirty="0" smtClean="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3"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6"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6369"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7" name="TextBox 26"/>
            <p:cNvSpPr txBox="1"/>
            <p:nvPr/>
          </p:nvSpPr>
          <p:spPr>
            <a:xfrm>
              <a:off x="1147433" y="3714114"/>
              <a:ext cx="1230157" cy="241415"/>
            </a:xfrm>
            <a:prstGeom prst="rect">
              <a:avLst/>
            </a:prstGeom>
            <a:noFill/>
          </p:spPr>
          <p:txBody>
            <a:bodyPr wrap="none" lIns="0" tIns="0" rIns="0" bIns="0" rtlCol="0" anchor="ctr">
              <a:spAutoFit/>
            </a:bodyPr>
            <a:lstStyle/>
            <a:p>
              <a:pPr algn="ctr" defTabSz="926672">
                <a:defRPr/>
              </a:pPr>
              <a:r>
                <a:rPr lang="pl-PL" sz="1600" kern="0" dirty="0" smtClean="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28"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29"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30"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31"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6672">
                <a:defRPr/>
              </a:pPr>
              <a:endParaRPr lang="en-US" sz="1200" kern="0" dirty="0">
                <a:gradFill>
                  <a:gsLst>
                    <a:gs pos="0">
                      <a:srgbClr val="FFFFFF"/>
                    </a:gs>
                    <a:gs pos="100000">
                      <a:srgbClr val="FFFFFF"/>
                    </a:gs>
                  </a:gsLst>
                  <a:lin ang="5400000" scaled="0"/>
                </a:gradFill>
              </a:endParaRPr>
            </a:p>
          </p:txBody>
        </p:sp>
        <p:sp>
          <p:nvSpPr>
            <p:cNvPr id="32" name="TextBox 31"/>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smtClean="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3" name="Title 1"/>
          <p:cNvSpPr txBox="1">
            <a:spLocks/>
          </p:cNvSpPr>
          <p:nvPr/>
        </p:nvSpPr>
        <p:spPr>
          <a:xfrm>
            <a:off x="529667" y="233151"/>
            <a:ext cx="11375536" cy="10802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p>
          <a:p>
            <a:r>
              <a:rPr lang="pl-PL" sz="3300" dirty="0" smtClean="0">
                <a:solidFill>
                  <a:srgbClr val="000000"/>
                </a:solidFill>
              </a:rPr>
              <a:t>Utrudnienia</a:t>
            </a:r>
            <a:endParaRPr sz="4500" dirty="0">
              <a:solidFill>
                <a:srgbClr val="000000"/>
              </a:solidFill>
            </a:endParaRPr>
          </a:p>
        </p:txBody>
      </p:sp>
      <p:grpSp>
        <p:nvGrpSpPr>
          <p:cNvPr id="54" name="Group 53"/>
          <p:cNvGrpSpPr/>
          <p:nvPr/>
        </p:nvGrpSpPr>
        <p:grpSpPr>
          <a:xfrm>
            <a:off x="1479715" y="2415350"/>
            <a:ext cx="293175" cy="294218"/>
            <a:chOff x="-433387" y="2318199"/>
            <a:chExt cx="287337" cy="288475"/>
          </a:xfrm>
        </p:grpSpPr>
        <p:sp>
          <p:nvSpPr>
            <p:cNvPr id="53" name="Oval 52"/>
            <p:cNvSpPr/>
            <p:nvPr/>
          </p:nvSpPr>
          <p:spPr bwMode="auto">
            <a:xfrm>
              <a:off x="-424657" y="2327498"/>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6369"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52" name="Freeform 22"/>
            <p:cNvSpPr>
              <a:spLocks noEditPoints="1"/>
            </p:cNvSpPr>
            <p:nvPr/>
          </p:nvSpPr>
          <p:spPr bwMode="auto">
            <a:xfrm>
              <a:off x="-433387" y="2318199"/>
              <a:ext cx="287337" cy="288475"/>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641"/>
              <a:endParaRPr lang="en-US">
                <a:solidFill>
                  <a:srgbClr val="000000"/>
                </a:solidFill>
              </a:endParaRPr>
            </a:p>
          </p:txBody>
        </p:sp>
      </p:grpSp>
      <p:grpSp>
        <p:nvGrpSpPr>
          <p:cNvPr id="58" name="Group 57"/>
          <p:cNvGrpSpPr/>
          <p:nvPr/>
        </p:nvGrpSpPr>
        <p:grpSpPr>
          <a:xfrm>
            <a:off x="1299756" y="3137531"/>
            <a:ext cx="289223" cy="298433"/>
            <a:chOff x="1264349" y="3023903"/>
            <a:chExt cx="283464" cy="292608"/>
          </a:xfrm>
        </p:grpSpPr>
        <p:sp>
          <p:nvSpPr>
            <p:cNvPr id="60" name="Oval 59"/>
            <p:cNvSpPr/>
            <p:nvPr/>
          </p:nvSpPr>
          <p:spPr bwMode="auto">
            <a:xfrm>
              <a:off x="1271143" y="3035269"/>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6369"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57" name="Freeform 27"/>
            <p:cNvSpPr>
              <a:spLocks noEditPoints="1"/>
            </p:cNvSpPr>
            <p:nvPr/>
          </p:nvSpPr>
          <p:spPr bwMode="auto">
            <a:xfrm>
              <a:off x="1264349" y="3023903"/>
              <a:ext cx="283464" cy="29260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6641"/>
              <a:endParaRPr lang="en-US">
                <a:solidFill>
                  <a:srgbClr val="000000"/>
                </a:solidFill>
              </a:endParaRPr>
            </a:p>
          </p:txBody>
        </p:sp>
      </p:grpSp>
      <p:sp>
        <p:nvSpPr>
          <p:cNvPr id="69" name="Freeform 22"/>
          <p:cNvSpPr>
            <a:spLocks noEditPoints="1"/>
          </p:cNvSpPr>
          <p:nvPr/>
        </p:nvSpPr>
        <p:spPr bwMode="auto">
          <a:xfrm>
            <a:off x="7995069" y="1692140"/>
            <a:ext cx="293175" cy="29421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chemeClr val="bg1"/>
          </a:solidFill>
          <a:ln>
            <a:noFill/>
          </a:ln>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72" name="Freeform 27"/>
          <p:cNvSpPr>
            <a:spLocks noEditPoints="1"/>
          </p:cNvSpPr>
          <p:nvPr/>
        </p:nvSpPr>
        <p:spPr bwMode="auto">
          <a:xfrm>
            <a:off x="7998957" y="2103780"/>
            <a:ext cx="289223" cy="298433"/>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chemeClr val="bg1"/>
          </a:solidFill>
          <a:ln>
            <a:noFill/>
          </a:ln>
        </p:spPr>
        <p:txBody>
          <a:bodyPr vert="horz" wrap="square" lIns="92668" tIns="46337" rIns="92668" bIns="46337" numCol="1" anchor="t" anchorCtr="0" compatLnSpc="1">
            <a:prstTxWarp prst="textNoShape">
              <a:avLst/>
            </a:prstTxWarp>
          </a:bodyPr>
          <a:lstStyle/>
          <a:p>
            <a:pPr defTabSz="926641"/>
            <a:endParaRPr lang="en-US">
              <a:solidFill>
                <a:srgbClr val="000000"/>
              </a:solidFill>
            </a:endParaRPr>
          </a:p>
        </p:txBody>
      </p:sp>
      <p:sp>
        <p:nvSpPr>
          <p:cNvPr id="75" name="Rectangle 74"/>
          <p:cNvSpPr/>
          <p:nvPr/>
        </p:nvSpPr>
        <p:spPr>
          <a:xfrm>
            <a:off x="8299421" y="1666598"/>
            <a:ext cx="3226551" cy="345294"/>
          </a:xfrm>
          <a:prstGeom prst="rect">
            <a:avLst/>
          </a:prstGeom>
        </p:spPr>
        <p:txBody>
          <a:bodyPr wrap="square" lIns="92668" tIns="46337" rIns="92668" bIns="46337">
            <a:spAutoFit/>
          </a:bodyPr>
          <a:lstStyle/>
          <a:p>
            <a:pPr defTabSz="926672">
              <a:defRPr/>
            </a:pPr>
            <a:r>
              <a:rPr lang="pl-PL" sz="1600" kern="0" dirty="0" smtClean="0">
                <a:gradFill>
                  <a:gsLst>
                    <a:gs pos="83333">
                      <a:srgbClr val="FFFFFF"/>
                    </a:gs>
                    <a:gs pos="56667">
                      <a:srgbClr val="FFFFFF"/>
                    </a:gs>
                  </a:gsLst>
                  <a:lin ang="16200000" scaled="0"/>
                </a:gradFill>
              </a:rPr>
              <a:t>Niezrozumiane wymagania</a:t>
            </a:r>
            <a:endParaRPr lang="en-US" sz="1600" kern="0" dirty="0">
              <a:gradFill>
                <a:gsLst>
                  <a:gs pos="83333">
                    <a:srgbClr val="FFFFFF"/>
                  </a:gs>
                  <a:gs pos="56667">
                    <a:srgbClr val="FFFFFF"/>
                  </a:gs>
                </a:gsLst>
                <a:lin ang="16200000" scaled="0"/>
              </a:gradFill>
            </a:endParaRPr>
          </a:p>
        </p:txBody>
      </p:sp>
      <p:sp>
        <p:nvSpPr>
          <p:cNvPr id="78" name="Rectangle 77"/>
          <p:cNvSpPr/>
          <p:nvPr/>
        </p:nvSpPr>
        <p:spPr>
          <a:xfrm>
            <a:off x="8299421" y="2080350"/>
            <a:ext cx="3226551" cy="345294"/>
          </a:xfrm>
          <a:prstGeom prst="rect">
            <a:avLst/>
          </a:prstGeom>
        </p:spPr>
        <p:txBody>
          <a:bodyPr wrap="square" lIns="92668" tIns="46337" rIns="92668" bIns="46337">
            <a:spAutoFit/>
          </a:bodyPr>
          <a:lstStyle/>
          <a:p>
            <a:pPr defTabSz="926672">
              <a:defRPr/>
            </a:pPr>
            <a:r>
              <a:rPr lang="pl-PL" sz="1600" kern="0" dirty="0" smtClean="0">
                <a:gradFill>
                  <a:gsLst>
                    <a:gs pos="83333">
                      <a:srgbClr val="FFFFFF"/>
                    </a:gs>
                    <a:gs pos="56667">
                      <a:srgbClr val="FFFFFF"/>
                    </a:gs>
                  </a:gsLst>
                  <a:lin ang="16200000" scaled="0"/>
                </a:gradFill>
              </a:rPr>
              <a:t>Konflikt priorytetów</a:t>
            </a:r>
            <a:endParaRPr lang="en-US" sz="1600" kern="0" dirty="0">
              <a:gradFill>
                <a:gsLst>
                  <a:gs pos="83333">
                    <a:srgbClr val="FFFFFF"/>
                  </a:gs>
                  <a:gs pos="56667">
                    <a:srgbClr val="FFFFFF"/>
                  </a:gs>
                </a:gsLst>
                <a:lin ang="16200000" scaled="0"/>
              </a:gradFill>
            </a:endParaRPr>
          </a:p>
        </p:txBody>
      </p:sp>
    </p:spTree>
    <p:extLst>
      <p:ext uri="{BB962C8B-B14F-4D97-AF65-F5344CB8AC3E}">
        <p14:creationId xmlns:p14="http://schemas.microsoft.com/office/powerpoint/2010/main" val="286899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7333" decel="82667" fill="hold" grpId="0" nodeType="afterEffect">
                                  <p:stCondLst>
                                    <p:cond delay="0"/>
                                  </p:stCondLst>
                                  <p:childTnLst>
                                    <p:animMotion origin="layout" path="M -1.73981E-6 3.33333E-6 L -1.73981E-6 0.14375 " pathEditMode="relative" rAng="0" ptsTypes="AA">
                                      <p:cBhvr>
                                        <p:cTn id="6" dur="500" fill="hold"/>
                                        <p:tgtEl>
                                          <p:spTgt spid="6"/>
                                        </p:tgtEl>
                                        <p:attrNameLst>
                                          <p:attrName>ppt_x</p:attrName>
                                          <p:attrName>ppt_y</p:attrName>
                                        </p:attrNameLst>
                                      </p:cBhvr>
                                      <p:rCtr x="0" y="7176"/>
                                    </p:animMotion>
                                  </p:childTnLst>
                                </p:cTn>
                              </p:par>
                              <p:par>
                                <p:cTn id="7" presetID="42" presetClass="path" presetSubtype="0" accel="17333" decel="82667" fill="hold" grpId="0" nodeType="withEffect">
                                  <p:stCondLst>
                                    <p:cond delay="0"/>
                                  </p:stCondLst>
                                  <p:childTnLst>
                                    <p:animMotion origin="layout" path="M 1.40774E-6 -2.96296E-6 L 1.40774E-6 0.14445 " pathEditMode="relative" rAng="0" ptsTypes="AA">
                                      <p:cBhvr>
                                        <p:cTn id="8" dur="500" fill="hold"/>
                                        <p:tgtEl>
                                          <p:spTgt spid="9"/>
                                        </p:tgtEl>
                                        <p:attrNameLst>
                                          <p:attrName>ppt_x</p:attrName>
                                          <p:attrName>ppt_y</p:attrName>
                                        </p:attrNameLst>
                                      </p:cBhvr>
                                      <p:rCtr x="0" y="7222"/>
                                    </p:animMotion>
                                  </p:childTnLst>
                                </p:cTn>
                              </p:par>
                              <p:par>
                                <p:cTn id="9" presetID="42" presetClass="path" presetSubtype="0" accel="17333" decel="82667" fill="hold" grpId="0" nodeType="withEffect">
                                  <p:stCondLst>
                                    <p:cond delay="0"/>
                                  </p:stCondLst>
                                  <p:childTnLst>
                                    <p:animMotion origin="layout" path="M -1.73981E-6 0.00138 L -1.73981E-6 0.14398 " pathEditMode="relative" rAng="0" ptsTypes="AA">
                                      <p:cBhvr>
                                        <p:cTn id="10" dur="500" fill="hold"/>
                                        <p:tgtEl>
                                          <p:spTgt spid="5"/>
                                        </p:tgtEl>
                                        <p:attrNameLst>
                                          <p:attrName>ppt_x</p:attrName>
                                          <p:attrName>ppt_y</p:attrName>
                                        </p:attrNameLst>
                                      </p:cBhvr>
                                      <p:rCtr x="0" y="7130"/>
                                    </p:animMotion>
                                  </p:childTnLst>
                                </p:cTn>
                              </p:par>
                              <p:par>
                                <p:cTn id="11" presetID="42" presetClass="path" presetSubtype="0" accel="17333" decel="82667" fill="hold" grpId="0" nodeType="withEffect">
                                  <p:stCondLst>
                                    <p:cond delay="0"/>
                                  </p:stCondLst>
                                  <p:childTnLst>
                                    <p:animMotion origin="layout" path="M -0.00026 0.0007 L -0.00026 0.14398 " pathEditMode="relative" rAng="0" ptsTypes="AA">
                                      <p:cBhvr>
                                        <p:cTn id="12" dur="500" fill="hold"/>
                                        <p:tgtEl>
                                          <p:spTgt spid="8"/>
                                        </p:tgtEl>
                                        <p:attrNameLst>
                                          <p:attrName>ppt_x</p:attrName>
                                          <p:attrName>ppt_y</p:attrName>
                                        </p:attrNameLst>
                                      </p:cBhvr>
                                      <p:rCtr x="0" y="7153"/>
                                    </p:animMotion>
                                  </p:childTnLst>
                                </p:cTn>
                              </p:par>
                              <p:par>
                                <p:cTn id="13" presetID="19" presetClass="emph" presetSubtype="0" fill="hold" grpId="1" nodeType="withEffect">
                                  <p:stCondLst>
                                    <p:cond delay="0"/>
                                  </p:stCondLst>
                                  <p:childTnLst>
                                    <p:animClr clrSpc="rgb" dir="cw">
                                      <p:cBhvr override="childStyle">
                                        <p:cTn id="14" dur="500" fill="hold"/>
                                        <p:tgtEl>
                                          <p:spTgt spid="6"/>
                                        </p:tgtEl>
                                        <p:attrNameLst>
                                          <p:attrName>style.color</p:attrName>
                                        </p:attrNameLst>
                                      </p:cBhvr>
                                      <p:to>
                                        <a:schemeClr val="accent1"/>
                                      </p:to>
                                    </p:animClr>
                                    <p:animClr clrSpc="rgb" dir="cw">
                                      <p:cBhvr>
                                        <p:cTn id="15" dur="500" fill="hold"/>
                                        <p:tgtEl>
                                          <p:spTgt spid="6"/>
                                        </p:tgtEl>
                                        <p:attrNameLst>
                                          <p:attrName>fillcolor</p:attrName>
                                        </p:attrNameLst>
                                      </p:cBhvr>
                                      <p:to>
                                        <a:schemeClr val="accent1"/>
                                      </p:to>
                                    </p:animClr>
                                    <p:set>
                                      <p:cBhvr>
                                        <p:cTn id="16" dur="500" fill="hold"/>
                                        <p:tgtEl>
                                          <p:spTgt spid="6"/>
                                        </p:tgtEl>
                                        <p:attrNameLst>
                                          <p:attrName>fill.type</p:attrName>
                                        </p:attrNameLst>
                                      </p:cBhvr>
                                      <p:to>
                                        <p:strVal val="solid"/>
                                      </p:to>
                                    </p:set>
                                    <p:set>
                                      <p:cBhvr>
                                        <p:cTn id="17" dur="500" fill="hold"/>
                                        <p:tgtEl>
                                          <p:spTgt spid="6"/>
                                        </p:tgtEl>
                                        <p:attrNameLst>
                                          <p:attrName>fill.on</p:attrName>
                                        </p:attrNameLst>
                                      </p:cBhvr>
                                      <p:to>
                                        <p:strVal val="true"/>
                                      </p:to>
                                    </p:set>
                                  </p:childTnLst>
                                </p:cTn>
                              </p:par>
                              <p:par>
                                <p:cTn id="18" presetID="19" presetClass="emph" presetSubtype="0" fill="hold" grpId="1" nodeType="withEffect">
                                  <p:stCondLst>
                                    <p:cond delay="0"/>
                                  </p:stCondLst>
                                  <p:childTnLst>
                                    <p:animClr clrSpc="rgb" dir="cw">
                                      <p:cBhvr override="childStyle">
                                        <p:cTn id="19" dur="500" fill="hold"/>
                                        <p:tgtEl>
                                          <p:spTgt spid="5"/>
                                        </p:tgtEl>
                                        <p:attrNameLst>
                                          <p:attrName>style.color</p:attrName>
                                        </p:attrNameLst>
                                      </p:cBhvr>
                                      <p:to>
                                        <a:schemeClr val="accent1"/>
                                      </p:to>
                                    </p:animClr>
                                    <p:animClr clrSpc="rgb" dir="cw">
                                      <p:cBhvr>
                                        <p:cTn id="20" dur="500" fill="hold"/>
                                        <p:tgtEl>
                                          <p:spTgt spid="5"/>
                                        </p:tgtEl>
                                        <p:attrNameLst>
                                          <p:attrName>fillcolor</p:attrName>
                                        </p:attrNameLst>
                                      </p:cBhvr>
                                      <p:to>
                                        <a:schemeClr val="accent1"/>
                                      </p:to>
                                    </p:animClr>
                                    <p:set>
                                      <p:cBhvr>
                                        <p:cTn id="21" dur="500" fill="hold"/>
                                        <p:tgtEl>
                                          <p:spTgt spid="5"/>
                                        </p:tgtEl>
                                        <p:attrNameLst>
                                          <p:attrName>fill.type</p:attrName>
                                        </p:attrNameLst>
                                      </p:cBhvr>
                                      <p:to>
                                        <p:strVal val="solid"/>
                                      </p:to>
                                    </p:set>
                                    <p:set>
                                      <p:cBhvr>
                                        <p:cTn id="22" dur="500" fill="hold"/>
                                        <p:tgtEl>
                                          <p:spTgt spid="5"/>
                                        </p:tgtEl>
                                        <p:attrNameLst>
                                          <p:attrName>fill.on</p:attrName>
                                        </p:attrNameLst>
                                      </p:cBhvr>
                                      <p:to>
                                        <p:strVal val="true"/>
                                      </p:to>
                                    </p:set>
                                  </p:childTnLst>
                                </p:cTn>
                              </p:par>
                              <p:par>
                                <p:cTn id="23" presetID="3" presetClass="emph" presetSubtype="2" fill="hold" grpId="1" nodeType="withEffect">
                                  <p:stCondLst>
                                    <p:cond delay="0"/>
                                  </p:stCondLst>
                                  <p:childTnLst>
                                    <p:animClr clrSpc="rgb" dir="cw">
                                      <p:cBhvr override="childStyle">
                                        <p:cTn id="24" dur="500" fill="hold"/>
                                        <p:tgtEl>
                                          <p:spTgt spid="9"/>
                                        </p:tgtEl>
                                        <p:attrNameLst>
                                          <p:attrName>style.color</p:attrName>
                                        </p:attrNameLst>
                                      </p:cBhvr>
                                      <p:to>
                                        <a:schemeClr val="accent1"/>
                                      </p:to>
                                    </p:animClr>
                                  </p:childTnLst>
                                </p:cTn>
                              </p:par>
                              <p:par>
                                <p:cTn id="25" presetID="3" presetClass="emph" presetSubtype="2" fill="hold" grpId="1" nodeType="withEffect">
                                  <p:stCondLst>
                                    <p:cond delay="0"/>
                                  </p:stCondLst>
                                  <p:childTnLst>
                                    <p:animClr clrSpc="rgb" dir="cw">
                                      <p:cBhvr override="childStyle">
                                        <p:cTn id="26" dur="500" fill="hold"/>
                                        <p:tgtEl>
                                          <p:spTgt spid="8"/>
                                        </p:tgtEl>
                                        <p:attrNameLst>
                                          <p:attrName>style.color</p:attrName>
                                        </p:attrNameLst>
                                      </p:cBhvr>
                                      <p:to>
                                        <a:schemeClr val="accent1"/>
                                      </p:to>
                                    </p:animClr>
                                  </p:childTnLst>
                                </p:cTn>
                              </p:par>
                            </p:childTnLst>
                          </p:cTn>
                        </p:par>
                        <p:par>
                          <p:cTn id="27" fill="hold">
                            <p:stCondLst>
                              <p:cond delay="500"/>
                            </p:stCondLst>
                            <p:childTnLst>
                              <p:par>
                                <p:cTn id="28" presetID="1" presetClass="entr" presetSubtype="0" fill="hold" nodeType="afterEffect">
                                  <p:stCondLst>
                                    <p:cond delay="250"/>
                                  </p:stCondLst>
                                  <p:childTnLst>
                                    <p:set>
                                      <p:cBhvr>
                                        <p:cTn id="29" dur="1" fill="hold">
                                          <p:stCondLst>
                                            <p:cond delay="0"/>
                                          </p:stCondLst>
                                        </p:cTn>
                                        <p:tgtEl>
                                          <p:spTgt spid="54"/>
                                        </p:tgtEl>
                                        <p:attrNameLst>
                                          <p:attrName>style.visibility</p:attrName>
                                        </p:attrNameLst>
                                      </p:cBhvr>
                                      <p:to>
                                        <p:strVal val="visible"/>
                                      </p:to>
                                    </p:set>
                                  </p:childTnLst>
                                </p:cTn>
                              </p:par>
                              <p:par>
                                <p:cTn id="30" presetID="6" presetClass="emph" presetSubtype="0" accel="100000" autoRev="1" fill="hold" nodeType="withEffect">
                                  <p:stCondLst>
                                    <p:cond delay="0"/>
                                  </p:stCondLst>
                                  <p:childTnLst>
                                    <p:animScale>
                                      <p:cBhvr>
                                        <p:cTn id="31" dur="250" fill="hold"/>
                                        <p:tgtEl>
                                          <p:spTgt spid="54"/>
                                        </p:tgtEl>
                                      </p:cBhvr>
                                      <p:by x="0" y="0"/>
                                    </p:animScale>
                                  </p:childTnLst>
                                </p:cTn>
                              </p:par>
                              <p:par>
                                <p:cTn id="32" presetID="1" presetClass="entr" presetSubtype="0" fill="hold" nodeType="withEffect">
                                  <p:stCondLst>
                                    <p:cond delay="500"/>
                                  </p:stCondLst>
                                  <p:childTnLst>
                                    <p:set>
                                      <p:cBhvr>
                                        <p:cTn id="33" dur="1" fill="hold">
                                          <p:stCondLst>
                                            <p:cond delay="0"/>
                                          </p:stCondLst>
                                        </p:cTn>
                                        <p:tgtEl>
                                          <p:spTgt spid="58"/>
                                        </p:tgtEl>
                                        <p:attrNameLst>
                                          <p:attrName>style.visibility</p:attrName>
                                        </p:attrNameLst>
                                      </p:cBhvr>
                                      <p:to>
                                        <p:strVal val="visible"/>
                                      </p:to>
                                    </p:set>
                                  </p:childTnLst>
                                </p:cTn>
                              </p:par>
                              <p:par>
                                <p:cTn id="34" presetID="6" presetClass="emph" presetSubtype="0" accel="100000" autoRev="1" fill="hold" nodeType="withEffect">
                                  <p:stCondLst>
                                    <p:cond delay="250"/>
                                  </p:stCondLst>
                                  <p:childTnLst>
                                    <p:animScale>
                                      <p:cBhvr>
                                        <p:cTn id="35" dur="250" fill="hold"/>
                                        <p:tgtEl>
                                          <p:spTgt spid="58"/>
                                        </p:tgtEl>
                                      </p:cBhvr>
                                      <p:by x="0" y="0"/>
                                    </p:animScale>
                                  </p:childTnLst>
                                </p:cTn>
                              </p:par>
                              <p:par>
                                <p:cTn id="36" presetID="1" presetClass="entr" presetSubtype="0" fill="hold" grpId="0" nodeType="withEffect">
                                  <p:stCondLst>
                                    <p:cond delay="250"/>
                                  </p:stCondLst>
                                  <p:childTnLst>
                                    <p:set>
                                      <p:cBhvr>
                                        <p:cTn id="37" dur="1" fill="hold">
                                          <p:stCondLst>
                                            <p:cond delay="0"/>
                                          </p:stCondLst>
                                        </p:cTn>
                                        <p:tgtEl>
                                          <p:spTgt spid="69"/>
                                        </p:tgtEl>
                                        <p:attrNameLst>
                                          <p:attrName>style.visibility</p:attrName>
                                        </p:attrNameLst>
                                      </p:cBhvr>
                                      <p:to>
                                        <p:strVal val="visible"/>
                                      </p:to>
                                    </p:set>
                                  </p:childTnLst>
                                </p:cTn>
                              </p:par>
                              <p:par>
                                <p:cTn id="38" presetID="6" presetClass="emph" presetSubtype="0" accel="100000" autoRev="1" fill="hold" grpId="1" nodeType="withEffect">
                                  <p:stCondLst>
                                    <p:cond delay="0"/>
                                  </p:stCondLst>
                                  <p:childTnLst>
                                    <p:animScale>
                                      <p:cBhvr>
                                        <p:cTn id="39" dur="250" fill="hold"/>
                                        <p:tgtEl>
                                          <p:spTgt spid="69"/>
                                        </p:tgtEl>
                                      </p:cBhvr>
                                      <p:by x="0" y="0"/>
                                    </p:animScale>
                                  </p:childTnLst>
                                </p:cTn>
                              </p:par>
                              <p:par>
                                <p:cTn id="40" presetID="2" presetClass="entr" presetSubtype="2" decel="100000" fill="hold" grpId="0" nodeType="with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1+#ppt_w/2"/>
                                          </p:val>
                                        </p:tav>
                                        <p:tav tm="100000">
                                          <p:val>
                                            <p:strVal val="#ppt_x"/>
                                          </p:val>
                                        </p:tav>
                                      </p:tavLst>
                                    </p:anim>
                                    <p:anim calcmode="lin" valueType="num">
                                      <p:cBhvr additive="base">
                                        <p:cTn id="43" dur="500" fill="hold"/>
                                        <p:tgtEl>
                                          <p:spTgt spid="75"/>
                                        </p:tgtEl>
                                        <p:attrNameLst>
                                          <p:attrName>ppt_y</p:attrName>
                                        </p:attrNameLst>
                                      </p:cBhvr>
                                      <p:tavLst>
                                        <p:tav tm="0">
                                          <p:val>
                                            <p:strVal val="#ppt_y"/>
                                          </p:val>
                                        </p:tav>
                                        <p:tav tm="100000">
                                          <p:val>
                                            <p:strVal val="#ppt_y"/>
                                          </p:val>
                                        </p:tav>
                                      </p:tavLst>
                                    </p:anim>
                                  </p:childTnLst>
                                </p:cTn>
                              </p:par>
                              <p:par>
                                <p:cTn id="44" presetID="1" presetClass="entr" presetSubtype="0" fill="hold" grpId="0" nodeType="withEffect">
                                  <p:stCondLst>
                                    <p:cond delay="500"/>
                                  </p:stCondLst>
                                  <p:childTnLst>
                                    <p:set>
                                      <p:cBhvr>
                                        <p:cTn id="45" dur="1" fill="hold">
                                          <p:stCondLst>
                                            <p:cond delay="0"/>
                                          </p:stCondLst>
                                        </p:cTn>
                                        <p:tgtEl>
                                          <p:spTgt spid="72"/>
                                        </p:tgtEl>
                                        <p:attrNameLst>
                                          <p:attrName>style.visibility</p:attrName>
                                        </p:attrNameLst>
                                      </p:cBhvr>
                                      <p:to>
                                        <p:strVal val="visible"/>
                                      </p:to>
                                    </p:set>
                                  </p:childTnLst>
                                </p:cTn>
                              </p:par>
                              <p:par>
                                <p:cTn id="46" presetID="6" presetClass="emph" presetSubtype="0" accel="100000" autoRev="1" fill="hold" grpId="1" nodeType="withEffect">
                                  <p:stCondLst>
                                    <p:cond delay="250"/>
                                  </p:stCondLst>
                                  <p:childTnLst>
                                    <p:animScale>
                                      <p:cBhvr>
                                        <p:cTn id="47" dur="250" fill="hold"/>
                                        <p:tgtEl>
                                          <p:spTgt spid="72"/>
                                        </p:tgtEl>
                                      </p:cBhvr>
                                      <p:by x="0" y="0"/>
                                    </p:animScale>
                                  </p:childTnLst>
                                </p:cTn>
                              </p:par>
                              <p:par>
                                <p:cTn id="48" presetID="2" presetClass="entr" presetSubtype="2" decel="100000" fill="hold" grpId="0" nodeType="withEffect">
                                  <p:stCondLst>
                                    <p:cond delay="250"/>
                                  </p:stCondLst>
                                  <p:childTnLst>
                                    <p:set>
                                      <p:cBhvr>
                                        <p:cTn id="49" dur="1" fill="hold">
                                          <p:stCondLst>
                                            <p:cond delay="0"/>
                                          </p:stCondLst>
                                        </p:cTn>
                                        <p:tgtEl>
                                          <p:spTgt spid="78"/>
                                        </p:tgtEl>
                                        <p:attrNameLst>
                                          <p:attrName>style.visibility</p:attrName>
                                        </p:attrNameLst>
                                      </p:cBhvr>
                                      <p:to>
                                        <p:strVal val="visible"/>
                                      </p:to>
                                    </p:set>
                                    <p:anim calcmode="lin" valueType="num">
                                      <p:cBhvr additive="base">
                                        <p:cTn id="50" dur="500" fill="hold"/>
                                        <p:tgtEl>
                                          <p:spTgt spid="78"/>
                                        </p:tgtEl>
                                        <p:attrNameLst>
                                          <p:attrName>ppt_x</p:attrName>
                                        </p:attrNameLst>
                                      </p:cBhvr>
                                      <p:tavLst>
                                        <p:tav tm="0">
                                          <p:val>
                                            <p:strVal val="1+#ppt_w/2"/>
                                          </p:val>
                                        </p:tav>
                                        <p:tav tm="100000">
                                          <p:val>
                                            <p:strVal val="#ppt_x"/>
                                          </p:val>
                                        </p:tav>
                                      </p:tavLst>
                                    </p:anim>
                                    <p:anim calcmode="lin" valueType="num">
                                      <p:cBhvr additive="base">
                                        <p:cTn id="51"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6" grpId="0" animBg="1"/>
      <p:bldP spid="6" grpId="1" animBg="1"/>
      <p:bldP spid="9" grpId="0"/>
      <p:bldP spid="9" grpId="1"/>
      <p:bldP spid="69" grpId="0" animBg="1"/>
      <p:bldP spid="69" grpId="1" animBg="1"/>
      <p:bldP spid="72" grpId="0" animBg="1"/>
      <p:bldP spid="72" grpId="1" animBg="1"/>
      <p:bldP spid="75" grpId="0"/>
      <p:bldP spid="7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l-PL"/>
          </a:p>
        </p:txBody>
      </p:sp>
      <p:sp>
        <p:nvSpPr>
          <p:cNvPr id="3" name="Text Placeholder 2"/>
          <p:cNvSpPr>
            <a:spLocks noGrp="1"/>
          </p:cNvSpPr>
          <p:nvPr>
            <p:ph type="body" sz="quarter" idx="10"/>
          </p:nvPr>
        </p:nvSpPr>
        <p:spPr/>
        <p:txBody>
          <a:bodyPr/>
          <a:lstStyle/>
          <a:p>
            <a:endParaRPr lang="pl-PL"/>
          </a:p>
        </p:txBody>
      </p:sp>
      <p:pic>
        <p:nvPicPr>
          <p:cNvPr id="4" name="Picture 3"/>
          <p:cNvPicPr>
            <a:picLocks noChangeAspect="1"/>
          </p:cNvPicPr>
          <p:nvPr/>
        </p:nvPicPr>
        <p:blipFill>
          <a:blip r:embed="rId2"/>
          <a:stretch>
            <a:fillRect/>
          </a:stretch>
        </p:blipFill>
        <p:spPr>
          <a:xfrm>
            <a:off x="1537717" y="121555"/>
            <a:ext cx="8957460" cy="67600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84950870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280" y="2839361"/>
            <a:ext cx="5683720" cy="1356064"/>
          </a:xfrm>
        </p:spPr>
        <p:txBody>
          <a:bodyPr/>
          <a:lstStyle/>
          <a:p>
            <a:r>
              <a:rPr lang="en-US" sz="9800" dirty="0">
                <a:gradFill>
                  <a:gsLst>
                    <a:gs pos="11667">
                      <a:schemeClr val="bg1"/>
                    </a:gs>
                    <a:gs pos="23000">
                      <a:schemeClr val="bg1"/>
                    </a:gs>
                  </a:gsLst>
                  <a:lin ang="16200000" scaled="0"/>
                </a:gradFill>
              </a:rPr>
              <a:t>Demo</a:t>
            </a:r>
          </a:p>
        </p:txBody>
      </p:sp>
      <p:sp>
        <p:nvSpPr>
          <p:cNvPr id="6" name="Rectangle 5"/>
          <p:cNvSpPr/>
          <p:nvPr/>
        </p:nvSpPr>
        <p:spPr>
          <a:xfrm>
            <a:off x="673621" y="4195425"/>
            <a:ext cx="6216618" cy="602695"/>
          </a:xfrm>
          <a:prstGeom prst="rect">
            <a:avLst/>
          </a:prstGeom>
        </p:spPr>
        <p:txBody>
          <a:bodyPr lIns="92759" tIns="46382" rIns="92759" bIns="46382">
            <a:spAutoFit/>
          </a:bodyPr>
          <a:lstStyle/>
          <a:p>
            <a:pPr defTabSz="927550">
              <a:lnSpc>
                <a:spcPct val="90000"/>
              </a:lnSpc>
              <a:spcBef>
                <a:spcPct val="20000"/>
              </a:spcBef>
              <a:buSzPct val="90000"/>
            </a:pPr>
            <a:r>
              <a:rPr lang="pl-PL" sz="3700" spc="-71" dirty="0" smtClean="0">
                <a:gradFill>
                  <a:gsLst>
                    <a:gs pos="11667">
                      <a:srgbClr val="FFFFFF"/>
                    </a:gs>
                    <a:gs pos="23000">
                      <a:srgbClr val="FFFFFF"/>
                    </a:gs>
                  </a:gsLst>
                  <a:lin ang="16200000" scaled="0"/>
                </a:gradFill>
                <a:latin typeface="Segoe UI Light"/>
              </a:rPr>
              <a:t>Faza realizacji</a:t>
            </a:r>
            <a:endParaRPr lang="en-US" sz="3700" spc="-71" dirty="0">
              <a:gradFill>
                <a:gsLst>
                  <a:gs pos="11667">
                    <a:srgbClr val="FFFFFF"/>
                  </a:gs>
                  <a:gs pos="23000">
                    <a:srgbClr val="FFFFFF"/>
                  </a:gs>
                </a:gsLst>
                <a:lin ang="16200000" scaled="0"/>
              </a:gradFill>
              <a:latin typeface="Segoe UI Light"/>
            </a:endParaRPr>
          </a:p>
        </p:txBody>
      </p:sp>
    </p:spTree>
    <p:extLst>
      <p:ext uri="{BB962C8B-B14F-4D97-AF65-F5344CB8AC3E}">
        <p14:creationId xmlns:p14="http://schemas.microsoft.com/office/powerpoint/2010/main" val="353365721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798" tIns="46403" rIns="92798" bIns="46403" numCol="1" rtlCol="0" anchor="ctr" anchorCtr="0" compatLnSpc="1">
            <a:prstTxWarp prst="textNoShape">
              <a:avLst/>
            </a:prstTxWarp>
          </a:bodyPr>
          <a:lstStyle/>
          <a:p>
            <a:pPr algn="ctr" defTabSz="927733"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chemeClr val="accent1"/>
          </a:solidFill>
          <a:ln>
            <a:noFill/>
          </a:ln>
          <a:extLst/>
        </p:spPr>
        <p:txBody>
          <a:bodyPr vert="horz" wrap="square" lIns="92805" tIns="46406" rIns="92805" bIns="46406" numCol="1" anchor="t" anchorCtr="0" compatLnSpc="1">
            <a:prstTxWarp prst="textNoShape">
              <a:avLst/>
            </a:prstTxWarp>
          </a:bodyPr>
          <a:lstStyle/>
          <a:p>
            <a:pPr defTabSz="928004"/>
            <a:endParaRPr lang="en-US">
              <a:solidFill>
                <a:srgbClr val="000000"/>
              </a:solidFill>
            </a:endParaRPr>
          </a:p>
        </p:txBody>
      </p:sp>
      <p:sp>
        <p:nvSpPr>
          <p:cNvPr id="5" name="Rectangle 4"/>
          <p:cNvSpPr/>
          <p:nvPr/>
        </p:nvSpPr>
        <p:spPr>
          <a:xfrm>
            <a:off x="7878378" y="1068135"/>
            <a:ext cx="2657714" cy="606166"/>
          </a:xfrm>
          <a:prstGeom prst="rect">
            <a:avLst/>
          </a:prstGeom>
        </p:spPr>
        <p:txBody>
          <a:bodyPr wrap="none" lIns="92805" tIns="46406" rIns="92805" bIns="46406">
            <a:spAutoFit/>
          </a:bodyPr>
          <a:lstStyle/>
          <a:p>
            <a:pPr defTabSz="927733"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Definiowanie</a:t>
            </a:r>
            <a:endParaRPr lang="en-US" sz="3700" kern="0" spc="-51" dirty="0">
              <a:gradFill>
                <a:gsLst>
                  <a:gs pos="89583">
                    <a:srgbClr val="442359"/>
                  </a:gs>
                  <a:gs pos="83333">
                    <a:srgbClr val="442359"/>
                  </a:gs>
                </a:gsLst>
                <a:lin ang="16200000" scaled="0"/>
              </a:gradFill>
              <a:latin typeface="Segoe UI Light"/>
            </a:endParaRPr>
          </a:p>
        </p:txBody>
      </p:sp>
      <p:grpSp>
        <p:nvGrpSpPr>
          <p:cNvPr id="8" name="Group 7"/>
          <p:cNvGrpSpPr/>
          <p:nvPr/>
        </p:nvGrpSpPr>
        <p:grpSpPr>
          <a:xfrm>
            <a:off x="796486" y="1866195"/>
            <a:ext cx="5220541" cy="5066711"/>
            <a:chOff x="793273" y="1466912"/>
            <a:chExt cx="5116583" cy="4967815"/>
          </a:xfrm>
        </p:grpSpPr>
        <p:sp>
          <p:nvSpPr>
            <p:cNvPr id="9" name="TextBox 8"/>
            <p:cNvSpPr txBox="1"/>
            <p:nvPr/>
          </p:nvSpPr>
          <p:spPr>
            <a:xfrm>
              <a:off x="1831979" y="1466912"/>
              <a:ext cx="909657" cy="181062"/>
            </a:xfrm>
            <a:prstGeom prst="rect">
              <a:avLst/>
            </a:prstGeom>
            <a:noFill/>
          </p:spPr>
          <p:txBody>
            <a:bodyPr wrap="none" lIns="0" tIns="0" rIns="0" bIns="0" rtlCol="0" anchor="ctr">
              <a:spAutoFit/>
            </a:bodyPr>
            <a:lstStyle/>
            <a:p>
              <a:pPr algn="ctr" defTabSz="928037">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lnSpc>
                  <a:spcPct val="90000"/>
                </a:lnSpc>
                <a:defRPr/>
              </a:pPr>
              <a:r>
                <a:rPr lang="en-US" sz="1100" b="1" kern="0" dirty="0">
                  <a:gradFill>
                    <a:gsLst>
                      <a:gs pos="0">
                        <a:srgbClr val="FFFFFF"/>
                      </a:gs>
                      <a:gs pos="100000">
                        <a:srgbClr val="FFFFFF"/>
                      </a:gs>
                    </a:gsLst>
                    <a:lin ang="5400000" scaled="0"/>
                  </a:gradFill>
                </a:rPr>
                <a:t>PRODUCT</a:t>
              </a:r>
            </a:p>
            <a:p>
              <a:pPr algn="ctr" defTabSz="928037">
                <a:lnSpc>
                  <a:spcPct val="90000"/>
                </a:lnSpc>
                <a:defRPr/>
              </a:pPr>
              <a:r>
                <a:rPr lang="en-US" sz="1100" b="1" kern="0" dirty="0">
                  <a:gradFill>
                    <a:gsLst>
                      <a:gs pos="0">
                        <a:srgbClr val="FFFFFF"/>
                      </a:gs>
                      <a:gs pos="100000">
                        <a:srgbClr val="FFFFFF"/>
                      </a:gs>
                    </a:gsLst>
                    <a:lin ang="5400000" scaled="0"/>
                  </a:gradFill>
                </a:rPr>
                <a:t>BACKLOG</a:t>
              </a:r>
            </a:p>
          </p:txBody>
        </p:sp>
        <p:sp>
          <p:nvSpPr>
            <p:cNvPr id="11"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600" kern="0" dirty="0">
                <a:gradFill>
                  <a:gsLst>
                    <a:gs pos="0">
                      <a:srgbClr val="FFFFFF"/>
                    </a:gs>
                    <a:gs pos="100000">
                      <a:srgbClr val="FFFFFF"/>
                    </a:gs>
                  </a:gsLst>
                  <a:lin ang="5400000" scaled="0"/>
                </a:gradFill>
              </a:endParaRPr>
            </a:p>
          </p:txBody>
        </p:sp>
        <p:sp>
          <p:nvSpPr>
            <p:cNvPr id="12"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600" kern="0" dirty="0">
                <a:gradFill>
                  <a:gsLst>
                    <a:gs pos="0">
                      <a:srgbClr val="FFFFFF"/>
                    </a:gs>
                    <a:gs pos="100000">
                      <a:srgbClr val="FFFFFF"/>
                    </a:gs>
                  </a:gsLst>
                  <a:lin ang="5400000" scaled="0"/>
                </a:gra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600" kern="0" dirty="0">
                <a:gradFill>
                  <a:gsLst>
                    <a:gs pos="0">
                      <a:srgbClr val="FFFFFF"/>
                    </a:gs>
                    <a:gs pos="100000">
                      <a:srgbClr val="FFFFFF"/>
                    </a:gs>
                  </a:gsLst>
                  <a:lin ang="5400000" scaled="0"/>
                </a:gra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8037">
                <a:lnSpc>
                  <a:spcPct val="90000"/>
                </a:lnSpc>
                <a:defRPr/>
              </a:pPr>
              <a:r>
                <a:rPr lang="en-US" sz="1100" b="1" kern="0" dirty="0">
                  <a:gradFill>
                    <a:gsLst>
                      <a:gs pos="0">
                        <a:srgbClr val="FFFFFF"/>
                      </a:gs>
                      <a:gs pos="100000">
                        <a:srgbClr val="FFFFFF"/>
                      </a:gs>
                    </a:gsLst>
                    <a:lin ang="5400000" scaled="0"/>
                  </a:gradFill>
                </a:rPr>
                <a:t>OPS</a:t>
              </a:r>
            </a:p>
            <a:p>
              <a:pPr algn="ctr" defTabSz="928037">
                <a:lnSpc>
                  <a:spcPct val="90000"/>
                </a:lnSpc>
                <a:defRPr/>
              </a:pPr>
              <a:r>
                <a:rPr lang="en-US" sz="1100" b="1" kern="0" dirty="0">
                  <a:gradFill>
                    <a:gsLst>
                      <a:gs pos="0">
                        <a:srgbClr val="FFFFFF"/>
                      </a:gs>
                      <a:gs pos="100000">
                        <a:srgbClr val="FFFFFF"/>
                      </a:gs>
                    </a:gsLst>
                    <a:lin ang="5400000" scaled="0"/>
                  </a:gradFill>
                </a:rPr>
                <a:t>BACKLOG</a:t>
              </a:r>
            </a:p>
          </p:txBody>
        </p:sp>
        <p:sp>
          <p:nvSpPr>
            <p:cNvPr id="15"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6"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TextBox 19"/>
            <p:cNvSpPr txBox="1"/>
            <p:nvPr/>
          </p:nvSpPr>
          <p:spPr>
            <a:xfrm>
              <a:off x="4326589"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8037">
                <a:defRPr/>
              </a:pPr>
              <a:r>
                <a:rPr lang="pl-PL" sz="1600" kern="0" spc="0" dirty="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7733"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TextBox 24"/>
            <p:cNvSpPr txBox="1"/>
            <p:nvPr/>
          </p:nvSpPr>
          <p:spPr>
            <a:xfrm>
              <a:off x="1147431" y="3714114"/>
              <a:ext cx="1230157" cy="241415"/>
            </a:xfrm>
            <a:prstGeom prst="rect">
              <a:avLst/>
            </a:prstGeom>
            <a:noFill/>
          </p:spPr>
          <p:txBody>
            <a:bodyPr wrap="none" lIns="0" tIns="0" rIns="0" bIns="0" rtlCol="0" anchor="ctr">
              <a:spAutoFit/>
            </a:bodyPr>
            <a:lstStyle/>
            <a:p>
              <a:pPr algn="ctr" defTabSz="928037">
                <a:defRPr/>
              </a:pPr>
              <a:r>
                <a:rPr lang="pl-PL" sz="1600" kern="0" dirty="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200" kern="0" dirty="0">
                <a:gradFill>
                  <a:gsLst>
                    <a:gs pos="0">
                      <a:srgbClr val="FFFFFF"/>
                    </a:gs>
                    <a:gs pos="100000">
                      <a:srgbClr val="FFFFFF"/>
                    </a:gs>
                  </a:gsLst>
                  <a:lin ang="5400000" scaled="0"/>
                </a:gra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200" kern="0" dirty="0">
                <a:gradFill>
                  <a:gsLst>
                    <a:gs pos="0">
                      <a:srgbClr val="FFFFFF"/>
                    </a:gs>
                    <a:gs pos="100000">
                      <a:srgbClr val="FFFFFF"/>
                    </a:gs>
                  </a:gsLst>
                  <a:lin ang="5400000" scaled="0"/>
                </a:gra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200" kern="0" dirty="0">
                <a:gradFill>
                  <a:gsLst>
                    <a:gs pos="0">
                      <a:srgbClr val="FFFFFF"/>
                    </a:gs>
                    <a:gs pos="100000">
                      <a:srgbClr val="FFFFFF"/>
                    </a:gs>
                  </a:gsLst>
                  <a:lin ang="5400000" scaled="0"/>
                </a:gradFill>
              </a:endParaRPr>
            </a:p>
          </p:txBody>
        </p:sp>
        <p:sp>
          <p:nvSpPr>
            <p:cNvPr id="29"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037">
                <a:defRPr/>
              </a:pPr>
              <a:endParaRPr lang="en-US" sz="1200" kern="0" dirty="0">
                <a:gradFill>
                  <a:gsLst>
                    <a:gs pos="0">
                      <a:srgbClr val="FFFFFF"/>
                    </a:gs>
                    <a:gs pos="100000">
                      <a:srgbClr val="FFFFFF"/>
                    </a:gs>
                  </a:gsLst>
                  <a:lin ang="5400000" scaled="0"/>
                </a:gradFill>
              </a:endParaRPr>
            </a:p>
          </p:txBody>
        </p:sp>
        <p:sp>
          <p:nvSpPr>
            <p:cNvPr id="30" name="TextBox 29"/>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1" name="Title 1"/>
          <p:cNvSpPr txBox="1">
            <a:spLocks/>
          </p:cNvSpPr>
          <p:nvPr/>
        </p:nvSpPr>
        <p:spPr>
          <a:xfrm>
            <a:off x="529667" y="233151"/>
            <a:ext cx="11375536" cy="107355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r>
              <a:rPr sz="4500" dirty="0">
                <a:gradFill>
                  <a:gsLst>
                    <a:gs pos="1250">
                      <a:srgbClr val="000000"/>
                    </a:gs>
                    <a:gs pos="100000">
                      <a:srgbClr val="000000"/>
                    </a:gs>
                  </a:gsLst>
                  <a:lin ang="5400000" scaled="0"/>
                </a:gradFill>
              </a:rPr>
              <a:t/>
            </a:r>
            <a:br>
              <a:rPr sz="4500" dirty="0">
                <a:gradFill>
                  <a:gsLst>
                    <a:gs pos="1250">
                      <a:srgbClr val="000000"/>
                    </a:gs>
                    <a:gs pos="100000">
                      <a:srgbClr val="000000"/>
                    </a:gs>
                  </a:gsLst>
                  <a:lin ang="5400000" scaled="0"/>
                </a:gradFill>
              </a:rPr>
            </a:br>
            <a:r>
              <a:rPr lang="pl-PL" sz="3300" dirty="0" smtClean="0">
                <a:solidFill>
                  <a:srgbClr val="000000"/>
                </a:solidFill>
              </a:rPr>
              <a:t>Bez przeszkód</a:t>
            </a:r>
            <a:endParaRPr sz="4500" dirty="0">
              <a:solidFill>
                <a:srgbClr val="000000"/>
              </a:solidFill>
            </a:endParaRPr>
          </a:p>
        </p:txBody>
      </p:sp>
      <p:sp>
        <p:nvSpPr>
          <p:cNvPr id="68" name="Freeform 11"/>
          <p:cNvSpPr>
            <a:spLocks noChangeAspect="1" noEditPoints="1"/>
          </p:cNvSpPr>
          <p:nvPr/>
        </p:nvSpPr>
        <p:spPr bwMode="auto">
          <a:xfrm>
            <a:off x="7174009" y="2047971"/>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805" tIns="46406" rIns="92805" bIns="46406" numCol="1" anchor="t" anchorCtr="0" compatLnSpc="1">
            <a:prstTxWarp prst="textNoShape">
              <a:avLst/>
            </a:prstTxWarp>
          </a:bodyPr>
          <a:lstStyle/>
          <a:p>
            <a:pPr defTabSz="928004"/>
            <a:endParaRPr lang="en-US">
              <a:solidFill>
                <a:srgbClr val="000000"/>
              </a:solidFill>
            </a:endParaRPr>
          </a:p>
        </p:txBody>
      </p:sp>
      <p:sp>
        <p:nvSpPr>
          <p:cNvPr id="69" name="Rectangle 68"/>
          <p:cNvSpPr/>
          <p:nvPr/>
        </p:nvSpPr>
        <p:spPr>
          <a:xfrm>
            <a:off x="7878378" y="2075217"/>
            <a:ext cx="3241079" cy="606166"/>
          </a:xfrm>
          <a:prstGeom prst="rect">
            <a:avLst/>
          </a:prstGeom>
        </p:spPr>
        <p:txBody>
          <a:bodyPr wrap="none" lIns="92805" tIns="46406" rIns="92805" bIns="46406">
            <a:spAutoFit/>
          </a:bodyPr>
          <a:lstStyle/>
          <a:p>
            <a:pPr defTabSz="927733"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Programowanie</a:t>
            </a:r>
            <a:endParaRPr lang="en-US" sz="3700" kern="0" spc="-51" dirty="0">
              <a:gradFill>
                <a:gsLst>
                  <a:gs pos="83333">
                    <a:srgbClr val="FFFFFF"/>
                  </a:gs>
                  <a:gs pos="56667">
                    <a:srgbClr val="FFFFFF"/>
                  </a:gs>
                </a:gsLst>
                <a:lin ang="16200000" scaled="0"/>
              </a:gradFill>
              <a:latin typeface="Segoe UI Light"/>
            </a:endParaRPr>
          </a:p>
        </p:txBody>
      </p:sp>
      <p:grpSp>
        <p:nvGrpSpPr>
          <p:cNvPr id="6" name="Group 5"/>
          <p:cNvGrpSpPr/>
          <p:nvPr/>
        </p:nvGrpSpPr>
        <p:grpSpPr>
          <a:xfrm>
            <a:off x="8019881" y="2714935"/>
            <a:ext cx="4011664" cy="1172798"/>
            <a:chOff x="7860171" y="2661943"/>
            <a:chExt cx="3931779" cy="1149906"/>
          </a:xfrm>
        </p:grpSpPr>
        <p:grpSp>
          <p:nvGrpSpPr>
            <p:cNvPr id="70" name="Group 69"/>
            <p:cNvGrpSpPr/>
            <p:nvPr/>
          </p:nvGrpSpPr>
          <p:grpSpPr>
            <a:xfrm>
              <a:off x="7860171" y="2711581"/>
              <a:ext cx="238582" cy="239278"/>
              <a:chOff x="7352804" y="2519363"/>
              <a:chExt cx="334826" cy="335804"/>
            </a:xfrm>
          </p:grpSpPr>
          <p:sp>
            <p:nvSpPr>
              <p:cNvPr id="71"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sp>
            <p:nvSpPr>
              <p:cNvPr id="72"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grpSp>
        <p:grpSp>
          <p:nvGrpSpPr>
            <p:cNvPr id="73" name="Group 72"/>
            <p:cNvGrpSpPr/>
            <p:nvPr/>
          </p:nvGrpSpPr>
          <p:grpSpPr>
            <a:xfrm>
              <a:off x="7862108" y="3117257"/>
              <a:ext cx="238582" cy="239278"/>
              <a:chOff x="7352804" y="2519363"/>
              <a:chExt cx="334826" cy="335804"/>
            </a:xfrm>
          </p:grpSpPr>
          <p:sp>
            <p:nvSpPr>
              <p:cNvPr id="74"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sp>
            <p:nvSpPr>
              <p:cNvPr id="75"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grpSp>
        <p:sp>
          <p:nvSpPr>
            <p:cNvPr id="76" name="Rectangle 75"/>
            <p:cNvSpPr/>
            <p:nvPr/>
          </p:nvSpPr>
          <p:spPr>
            <a:xfrm>
              <a:off x="8134136" y="2661943"/>
              <a:ext cx="3657814" cy="338554"/>
            </a:xfrm>
            <a:prstGeom prst="rect">
              <a:avLst/>
            </a:prstGeom>
          </p:spPr>
          <p:txBody>
            <a:bodyPr wrap="square">
              <a:spAutoFit/>
            </a:bodyPr>
            <a:lstStyle/>
            <a:p>
              <a:pPr defTabSz="928037">
                <a:spcBef>
                  <a:spcPts val="102"/>
                </a:spcBef>
                <a:spcAft>
                  <a:spcPts val="204"/>
                </a:spcAft>
                <a:defRPr/>
              </a:pPr>
              <a:r>
                <a:rPr lang="pl-PL" sz="1600" kern="0" dirty="0" smtClean="0">
                  <a:gradFill>
                    <a:gsLst>
                      <a:gs pos="83333">
                        <a:srgbClr val="FFFFFF"/>
                      </a:gs>
                      <a:gs pos="56667">
                        <a:srgbClr val="FFFFFF"/>
                      </a:gs>
                    </a:gsLst>
                    <a:lin ang="16200000" scaled="0"/>
                  </a:gradFill>
                </a:rPr>
                <a:t>Lepsza produktywność</a:t>
              </a:r>
              <a:endParaRPr lang="en-US" sz="1600" kern="0" dirty="0">
                <a:gradFill>
                  <a:gsLst>
                    <a:gs pos="83333">
                      <a:srgbClr val="FFFFFF"/>
                    </a:gs>
                    <a:gs pos="56667">
                      <a:srgbClr val="FFFFFF"/>
                    </a:gs>
                  </a:gsLst>
                  <a:lin ang="16200000" scaled="0"/>
                </a:gradFill>
              </a:endParaRPr>
            </a:p>
          </p:txBody>
        </p:sp>
        <p:sp>
          <p:nvSpPr>
            <p:cNvPr id="43" name="Rectangle 42"/>
            <p:cNvSpPr/>
            <p:nvPr/>
          </p:nvSpPr>
          <p:spPr>
            <a:xfrm>
              <a:off x="8134137" y="3067619"/>
              <a:ext cx="3162300" cy="338554"/>
            </a:xfrm>
            <a:prstGeom prst="rect">
              <a:avLst/>
            </a:prstGeom>
          </p:spPr>
          <p:txBody>
            <a:bodyPr wrap="square">
              <a:spAutoFit/>
            </a:bodyPr>
            <a:lstStyle/>
            <a:p>
              <a:pPr defTabSz="928037">
                <a:spcBef>
                  <a:spcPts val="102"/>
                </a:spcBef>
                <a:spcAft>
                  <a:spcPts val="204"/>
                </a:spcAft>
                <a:defRPr/>
              </a:pPr>
              <a:r>
                <a:rPr lang="pl-PL" sz="1600" kern="0" dirty="0" smtClean="0">
                  <a:gradFill>
                    <a:gsLst>
                      <a:gs pos="83333">
                        <a:srgbClr val="FFFFFF"/>
                      </a:gs>
                      <a:gs pos="56667">
                        <a:srgbClr val="FFFFFF"/>
                      </a:gs>
                    </a:gsLst>
                    <a:lin ang="16200000" scaled="0"/>
                  </a:gradFill>
                </a:rPr>
                <a:t>Zintegrowane testy</a:t>
              </a:r>
              <a:endParaRPr lang="en-US" sz="1600" kern="0" dirty="0">
                <a:gradFill>
                  <a:gsLst>
                    <a:gs pos="83333">
                      <a:srgbClr val="FFFFFF"/>
                    </a:gs>
                    <a:gs pos="56667">
                      <a:srgbClr val="FFFFFF"/>
                    </a:gs>
                  </a:gsLst>
                  <a:lin ang="16200000" scaled="0"/>
                </a:gradFill>
              </a:endParaRPr>
            </a:p>
          </p:txBody>
        </p:sp>
        <p:sp>
          <p:nvSpPr>
            <p:cNvPr id="44" name="Rectangle 43"/>
            <p:cNvSpPr/>
            <p:nvPr/>
          </p:nvSpPr>
          <p:spPr>
            <a:xfrm>
              <a:off x="8134137" y="3473295"/>
              <a:ext cx="3542998" cy="338554"/>
            </a:xfrm>
            <a:prstGeom prst="rect">
              <a:avLst/>
            </a:prstGeom>
          </p:spPr>
          <p:txBody>
            <a:bodyPr wrap="square">
              <a:spAutoFit/>
            </a:bodyPr>
            <a:lstStyle/>
            <a:p>
              <a:pPr defTabSz="928037">
                <a:spcBef>
                  <a:spcPts val="102"/>
                </a:spcBef>
                <a:spcAft>
                  <a:spcPts val="204"/>
                </a:spcAft>
                <a:defRPr/>
              </a:pPr>
              <a:r>
                <a:rPr lang="pl-PL" sz="1600" kern="0" dirty="0" smtClean="0">
                  <a:gradFill>
                    <a:gsLst>
                      <a:gs pos="83333">
                        <a:srgbClr val="FFFFFF"/>
                      </a:gs>
                      <a:gs pos="56667">
                        <a:srgbClr val="FFFFFF"/>
                      </a:gs>
                    </a:gsLst>
                    <a:lin ang="16200000" scaled="0"/>
                  </a:gradFill>
                </a:rPr>
                <a:t>Ciągłe zbieranie opinii zwrotnej</a:t>
              </a:r>
              <a:endParaRPr lang="en-US" sz="1600" kern="0" dirty="0">
                <a:gradFill>
                  <a:gsLst>
                    <a:gs pos="83333">
                      <a:srgbClr val="FFFFFF"/>
                    </a:gs>
                    <a:gs pos="56667">
                      <a:srgbClr val="FFFFFF"/>
                    </a:gs>
                  </a:gsLst>
                  <a:lin ang="16200000" scaled="0"/>
                </a:gradFill>
              </a:endParaRPr>
            </a:p>
          </p:txBody>
        </p:sp>
        <p:grpSp>
          <p:nvGrpSpPr>
            <p:cNvPr id="46" name="Group 45"/>
            <p:cNvGrpSpPr/>
            <p:nvPr/>
          </p:nvGrpSpPr>
          <p:grpSpPr>
            <a:xfrm>
              <a:off x="7862108" y="3522933"/>
              <a:ext cx="238582" cy="239278"/>
              <a:chOff x="7352804" y="2519363"/>
              <a:chExt cx="334826" cy="335804"/>
            </a:xfrm>
          </p:grpSpPr>
          <p:sp>
            <p:nvSpPr>
              <p:cNvPr id="47" name="Freeform 6"/>
              <p:cNvSpPr>
                <a:spLocks/>
              </p:cNvSpPr>
              <p:nvPr/>
            </p:nvSpPr>
            <p:spPr bwMode="auto">
              <a:xfrm>
                <a:off x="7440048" y="2611859"/>
                <a:ext cx="160338" cy="150812"/>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sp>
            <p:nvSpPr>
              <p:cNvPr id="48"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grpSp>
      </p:grpSp>
      <p:grpSp>
        <p:nvGrpSpPr>
          <p:cNvPr id="50" name="Group 49" descr="Down:  Group 32"/>
          <p:cNvGrpSpPr/>
          <p:nvPr/>
        </p:nvGrpSpPr>
        <p:grpSpPr>
          <a:xfrm>
            <a:off x="7174017" y="4376181"/>
            <a:ext cx="3464996" cy="634170"/>
            <a:chOff x="7031152" y="3981261"/>
            <a:chExt cx="3395995" cy="621792"/>
          </a:xfrm>
        </p:grpSpPr>
        <p:sp>
          <p:nvSpPr>
            <p:cNvPr id="51" name="Freeform 16"/>
            <p:cNvSpPr>
              <a:spLocks noChangeAspect="1" noEditPoints="1"/>
            </p:cNvSpPr>
            <p:nvPr/>
          </p:nvSpPr>
          <p:spPr bwMode="auto">
            <a:xfrm>
              <a:off x="7031152" y="3981261"/>
              <a:ext cx="619339" cy="621792"/>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defTabSz="928004"/>
              <a:endParaRPr lang="en-US">
                <a:solidFill>
                  <a:srgbClr val="000000"/>
                </a:solidFill>
              </a:endParaRPr>
            </a:p>
          </p:txBody>
        </p:sp>
        <p:sp>
          <p:nvSpPr>
            <p:cNvPr id="52" name="Rectangle 51"/>
            <p:cNvSpPr/>
            <p:nvPr/>
          </p:nvSpPr>
          <p:spPr>
            <a:xfrm>
              <a:off x="7721494" y="4007923"/>
              <a:ext cx="2705653" cy="592977"/>
            </a:xfrm>
            <a:prstGeom prst="rect">
              <a:avLst/>
            </a:prstGeom>
          </p:spPr>
          <p:txBody>
            <a:bodyPr wrap="none">
              <a:spAutoFit/>
            </a:bodyPr>
            <a:lstStyle/>
            <a:p>
              <a:pPr defTabSz="927733"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Administracja</a:t>
              </a:r>
              <a:endParaRPr lang="en-US" sz="3700" kern="0" spc="-51" dirty="0">
                <a:gradFill>
                  <a:gsLst>
                    <a:gs pos="89583">
                      <a:srgbClr val="442359"/>
                    </a:gs>
                    <a:gs pos="83333">
                      <a:srgbClr val="442359"/>
                    </a:gs>
                  </a:gsLst>
                  <a:lin ang="16200000" scaled="0"/>
                </a:gradFill>
                <a:latin typeface="Segoe UI Light"/>
              </a:endParaRPr>
            </a:p>
          </p:txBody>
        </p:sp>
      </p:grpSp>
    </p:spTree>
    <p:extLst>
      <p:ext uri="{BB962C8B-B14F-4D97-AF65-F5344CB8AC3E}">
        <p14:creationId xmlns:p14="http://schemas.microsoft.com/office/powerpoint/2010/main" val="27078887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854" tIns="46429" rIns="92854" bIns="46429" numCol="1" rtlCol="0" anchor="ctr" anchorCtr="0" compatLnSpc="1">
            <a:prstTxWarp prst="textNoShape">
              <a:avLst/>
            </a:prstTxWarp>
          </a:bodyPr>
          <a:lstStyle/>
          <a:p>
            <a:pPr algn="ctr" defTabSz="928278"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chemeClr val="accent1"/>
          </a:solidFill>
          <a:ln>
            <a:noFill/>
          </a:ln>
          <a:extLst/>
        </p:spPr>
        <p:txBody>
          <a:bodyPr vert="horz" wrap="square" lIns="92859" tIns="46432" rIns="92859" bIns="46432" numCol="1" anchor="t" anchorCtr="0" compatLnSpc="1">
            <a:prstTxWarp prst="textNoShape">
              <a:avLst/>
            </a:prstTxWarp>
          </a:bodyPr>
          <a:lstStyle/>
          <a:p>
            <a:pPr defTabSz="928549"/>
            <a:endParaRPr lang="en-US">
              <a:solidFill>
                <a:srgbClr val="000000"/>
              </a:solidFill>
            </a:endParaRPr>
          </a:p>
        </p:txBody>
      </p:sp>
      <p:sp>
        <p:nvSpPr>
          <p:cNvPr id="5" name="Rectangle 4"/>
          <p:cNvSpPr/>
          <p:nvPr/>
        </p:nvSpPr>
        <p:spPr>
          <a:xfrm>
            <a:off x="7878378" y="1068129"/>
            <a:ext cx="2657823" cy="606219"/>
          </a:xfrm>
          <a:prstGeom prst="rect">
            <a:avLst/>
          </a:prstGeom>
        </p:spPr>
        <p:txBody>
          <a:bodyPr wrap="none" lIns="92859" tIns="46432" rIns="92859" bIns="46432">
            <a:spAutoFit/>
          </a:bodyPr>
          <a:lstStyle/>
          <a:p>
            <a:pPr defTabSz="928278"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Definiowanie</a:t>
            </a:r>
            <a:endParaRPr lang="en-US" sz="3700" kern="0" spc="-51" dirty="0">
              <a:gradFill>
                <a:gsLst>
                  <a:gs pos="89583">
                    <a:srgbClr val="442359"/>
                  </a:gs>
                  <a:gs pos="83333">
                    <a:srgbClr val="442359"/>
                  </a:gs>
                </a:gsLst>
                <a:lin ang="16200000" scaled="0"/>
              </a:gradFill>
              <a:latin typeface="Segoe UI Light"/>
            </a:endParaRPr>
          </a:p>
        </p:txBody>
      </p:sp>
      <p:grpSp>
        <p:nvGrpSpPr>
          <p:cNvPr id="8" name="Group 7"/>
          <p:cNvGrpSpPr/>
          <p:nvPr/>
        </p:nvGrpSpPr>
        <p:grpSpPr>
          <a:xfrm>
            <a:off x="796480" y="1866195"/>
            <a:ext cx="5220541" cy="5066711"/>
            <a:chOff x="793273" y="1466912"/>
            <a:chExt cx="5116583" cy="4967815"/>
          </a:xfrm>
        </p:grpSpPr>
        <p:sp>
          <p:nvSpPr>
            <p:cNvPr id="9" name="TextBox 8"/>
            <p:cNvSpPr txBox="1"/>
            <p:nvPr/>
          </p:nvSpPr>
          <p:spPr>
            <a:xfrm>
              <a:off x="1831979" y="1466912"/>
              <a:ext cx="909657" cy="181062"/>
            </a:xfrm>
            <a:prstGeom prst="rect">
              <a:avLst/>
            </a:prstGeom>
            <a:noFill/>
          </p:spPr>
          <p:txBody>
            <a:bodyPr wrap="none" lIns="0" tIns="0" rIns="0" bIns="0" rtlCol="0" anchor="ctr">
              <a:spAutoFit/>
            </a:bodyPr>
            <a:lstStyle/>
            <a:p>
              <a:pPr algn="ctr" defTabSz="928583">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lnSpc>
                  <a:spcPct val="90000"/>
                </a:lnSpc>
                <a:defRPr/>
              </a:pPr>
              <a:r>
                <a:rPr lang="en-US" sz="1100" b="1" kern="0" dirty="0">
                  <a:gradFill>
                    <a:gsLst>
                      <a:gs pos="0">
                        <a:srgbClr val="FFFFFF"/>
                      </a:gs>
                      <a:gs pos="100000">
                        <a:srgbClr val="FFFFFF"/>
                      </a:gs>
                    </a:gsLst>
                    <a:lin ang="5400000" scaled="0"/>
                  </a:gradFill>
                </a:rPr>
                <a:t>PRODUCT</a:t>
              </a:r>
            </a:p>
            <a:p>
              <a:pPr algn="ctr" defTabSz="928583">
                <a:lnSpc>
                  <a:spcPct val="90000"/>
                </a:lnSpc>
                <a:defRPr/>
              </a:pPr>
              <a:r>
                <a:rPr lang="en-US" sz="1100" b="1" kern="0" dirty="0">
                  <a:gradFill>
                    <a:gsLst>
                      <a:gs pos="0">
                        <a:srgbClr val="FFFFFF"/>
                      </a:gs>
                      <a:gs pos="100000">
                        <a:srgbClr val="FFFFFF"/>
                      </a:gs>
                    </a:gsLst>
                    <a:lin ang="5400000" scaled="0"/>
                  </a:gradFill>
                </a:rPr>
                <a:t>BACKLOG</a:t>
              </a:r>
            </a:p>
          </p:txBody>
        </p:sp>
        <p:sp>
          <p:nvSpPr>
            <p:cNvPr id="11"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600" kern="0" dirty="0">
                <a:gradFill>
                  <a:gsLst>
                    <a:gs pos="0">
                      <a:srgbClr val="FFFFFF"/>
                    </a:gs>
                    <a:gs pos="100000">
                      <a:srgbClr val="FFFFFF"/>
                    </a:gs>
                  </a:gsLst>
                  <a:lin ang="5400000" scaled="0"/>
                </a:gradFill>
              </a:endParaRPr>
            </a:p>
          </p:txBody>
        </p:sp>
        <p:sp>
          <p:nvSpPr>
            <p:cNvPr id="12"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600" kern="0" dirty="0">
                <a:gradFill>
                  <a:gsLst>
                    <a:gs pos="0">
                      <a:srgbClr val="FFFFFF"/>
                    </a:gs>
                    <a:gs pos="100000">
                      <a:srgbClr val="FFFFFF"/>
                    </a:gs>
                  </a:gsLst>
                  <a:lin ang="5400000" scaled="0"/>
                </a:gra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600" kern="0" dirty="0">
                <a:gradFill>
                  <a:gsLst>
                    <a:gs pos="0">
                      <a:srgbClr val="FFFFFF"/>
                    </a:gs>
                    <a:gs pos="100000">
                      <a:srgbClr val="FFFFFF"/>
                    </a:gs>
                  </a:gsLst>
                  <a:lin ang="5400000" scaled="0"/>
                </a:gra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8583">
                <a:lnSpc>
                  <a:spcPct val="90000"/>
                </a:lnSpc>
                <a:defRPr/>
              </a:pPr>
              <a:r>
                <a:rPr lang="en-US" sz="1100" b="1" kern="0" dirty="0">
                  <a:gradFill>
                    <a:gsLst>
                      <a:gs pos="0">
                        <a:srgbClr val="FFFFFF"/>
                      </a:gs>
                      <a:gs pos="100000">
                        <a:srgbClr val="FFFFFF"/>
                      </a:gs>
                    </a:gsLst>
                    <a:lin ang="5400000" scaled="0"/>
                  </a:gradFill>
                </a:rPr>
                <a:t>OPS</a:t>
              </a:r>
            </a:p>
            <a:p>
              <a:pPr algn="ctr" defTabSz="928583">
                <a:lnSpc>
                  <a:spcPct val="90000"/>
                </a:lnSpc>
                <a:defRPr/>
              </a:pPr>
              <a:r>
                <a:rPr lang="en-US" sz="1100" b="1" kern="0" dirty="0">
                  <a:gradFill>
                    <a:gsLst>
                      <a:gs pos="0">
                        <a:srgbClr val="FFFFFF"/>
                      </a:gs>
                      <a:gs pos="100000">
                        <a:srgbClr val="FFFFFF"/>
                      </a:gs>
                    </a:gsLst>
                    <a:lin ang="5400000" scaled="0"/>
                  </a:gradFill>
                </a:rPr>
                <a:t>BACKLOG</a:t>
              </a:r>
            </a:p>
          </p:txBody>
        </p:sp>
        <p:sp>
          <p:nvSpPr>
            <p:cNvPr id="15"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6"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TextBox 19"/>
            <p:cNvSpPr txBox="1"/>
            <p:nvPr/>
          </p:nvSpPr>
          <p:spPr>
            <a:xfrm>
              <a:off x="4326589"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8583">
                <a:defRPr/>
              </a:pPr>
              <a:r>
                <a:rPr lang="pl-PL" sz="1600" kern="0" spc="0" dirty="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8278"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TextBox 24"/>
            <p:cNvSpPr txBox="1"/>
            <p:nvPr/>
          </p:nvSpPr>
          <p:spPr>
            <a:xfrm>
              <a:off x="1147431" y="3714114"/>
              <a:ext cx="1230157" cy="241415"/>
            </a:xfrm>
            <a:prstGeom prst="rect">
              <a:avLst/>
            </a:prstGeom>
            <a:noFill/>
          </p:spPr>
          <p:txBody>
            <a:bodyPr wrap="none" lIns="0" tIns="0" rIns="0" bIns="0" rtlCol="0" anchor="ctr">
              <a:spAutoFit/>
            </a:bodyPr>
            <a:lstStyle/>
            <a:p>
              <a:pPr algn="ctr" defTabSz="928583">
                <a:defRPr/>
              </a:pPr>
              <a:r>
                <a:rPr lang="pl-PL" sz="1600" kern="0" dirty="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200" kern="0" dirty="0">
                <a:gradFill>
                  <a:gsLst>
                    <a:gs pos="0">
                      <a:srgbClr val="FFFFFF"/>
                    </a:gs>
                    <a:gs pos="100000">
                      <a:srgbClr val="FFFFFF"/>
                    </a:gs>
                  </a:gsLst>
                  <a:lin ang="5400000" scaled="0"/>
                </a:gra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200" kern="0" dirty="0">
                <a:gradFill>
                  <a:gsLst>
                    <a:gs pos="0">
                      <a:srgbClr val="FFFFFF"/>
                    </a:gs>
                    <a:gs pos="100000">
                      <a:srgbClr val="FFFFFF"/>
                    </a:gs>
                  </a:gsLst>
                  <a:lin ang="5400000" scaled="0"/>
                </a:gra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200" kern="0" dirty="0">
                <a:gradFill>
                  <a:gsLst>
                    <a:gs pos="0">
                      <a:srgbClr val="FFFFFF"/>
                    </a:gs>
                    <a:gs pos="100000">
                      <a:srgbClr val="FFFFFF"/>
                    </a:gs>
                  </a:gsLst>
                  <a:lin ang="5400000" scaled="0"/>
                </a:gradFill>
              </a:endParaRPr>
            </a:p>
          </p:txBody>
        </p:sp>
        <p:sp>
          <p:nvSpPr>
            <p:cNvPr id="29"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8583">
                <a:defRPr/>
              </a:pPr>
              <a:endParaRPr lang="en-US" sz="1200" kern="0" dirty="0">
                <a:gradFill>
                  <a:gsLst>
                    <a:gs pos="0">
                      <a:srgbClr val="FFFFFF"/>
                    </a:gs>
                    <a:gs pos="100000">
                      <a:srgbClr val="FFFFFF"/>
                    </a:gs>
                  </a:gsLst>
                  <a:lin ang="5400000" scaled="0"/>
                </a:gradFill>
              </a:endParaRPr>
            </a:p>
          </p:txBody>
        </p:sp>
        <p:sp>
          <p:nvSpPr>
            <p:cNvPr id="30" name="TextBox 29"/>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1" name="Title 1"/>
          <p:cNvSpPr txBox="1">
            <a:spLocks/>
          </p:cNvSpPr>
          <p:nvPr/>
        </p:nvSpPr>
        <p:spPr>
          <a:xfrm>
            <a:off x="529667" y="233151"/>
            <a:ext cx="11375536" cy="107355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r>
              <a:rPr sz="4500" dirty="0">
                <a:gradFill>
                  <a:gsLst>
                    <a:gs pos="1250">
                      <a:srgbClr val="000000"/>
                    </a:gs>
                    <a:gs pos="100000">
                      <a:srgbClr val="000000"/>
                    </a:gs>
                  </a:gsLst>
                  <a:lin ang="5400000" scaled="0"/>
                </a:gradFill>
              </a:rPr>
              <a:t/>
            </a:r>
            <a:br>
              <a:rPr sz="4500" dirty="0">
                <a:gradFill>
                  <a:gsLst>
                    <a:gs pos="1250">
                      <a:srgbClr val="000000"/>
                    </a:gs>
                    <a:gs pos="100000">
                      <a:srgbClr val="000000"/>
                    </a:gs>
                  </a:gsLst>
                  <a:lin ang="5400000" scaled="0"/>
                </a:gradFill>
              </a:rPr>
            </a:br>
            <a:r>
              <a:rPr lang="pl-PL" sz="3300" dirty="0" smtClean="0">
                <a:solidFill>
                  <a:srgbClr val="000000"/>
                </a:solidFill>
              </a:rPr>
              <a:t>Utrudnienia</a:t>
            </a:r>
            <a:endParaRPr sz="4500" dirty="0">
              <a:solidFill>
                <a:srgbClr val="000000"/>
              </a:solidFill>
            </a:endParaRPr>
          </a:p>
        </p:txBody>
      </p:sp>
      <p:sp>
        <p:nvSpPr>
          <p:cNvPr id="68" name="Freeform 11"/>
          <p:cNvSpPr>
            <a:spLocks noChangeAspect="1" noEditPoints="1"/>
          </p:cNvSpPr>
          <p:nvPr/>
        </p:nvSpPr>
        <p:spPr bwMode="auto">
          <a:xfrm>
            <a:off x="7174009" y="2047971"/>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859" tIns="46432" rIns="92859" bIns="46432" numCol="1" anchor="t" anchorCtr="0" compatLnSpc="1">
            <a:prstTxWarp prst="textNoShape">
              <a:avLst/>
            </a:prstTxWarp>
          </a:bodyPr>
          <a:lstStyle/>
          <a:p>
            <a:pPr defTabSz="928549"/>
            <a:endParaRPr lang="en-US">
              <a:solidFill>
                <a:srgbClr val="000000"/>
              </a:solidFill>
            </a:endParaRPr>
          </a:p>
        </p:txBody>
      </p:sp>
      <p:sp>
        <p:nvSpPr>
          <p:cNvPr id="69" name="Rectangle 68"/>
          <p:cNvSpPr/>
          <p:nvPr/>
        </p:nvSpPr>
        <p:spPr>
          <a:xfrm>
            <a:off x="7878378" y="2075211"/>
            <a:ext cx="3241188" cy="606219"/>
          </a:xfrm>
          <a:prstGeom prst="rect">
            <a:avLst/>
          </a:prstGeom>
        </p:spPr>
        <p:txBody>
          <a:bodyPr wrap="none" lIns="92859" tIns="46432" rIns="92859" bIns="46432">
            <a:spAutoFit/>
          </a:bodyPr>
          <a:lstStyle/>
          <a:p>
            <a:pPr defTabSz="928278"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Programowanie</a:t>
            </a:r>
            <a:endParaRPr lang="en-US" sz="3700" kern="0" spc="-51" dirty="0">
              <a:gradFill>
                <a:gsLst>
                  <a:gs pos="83333">
                    <a:srgbClr val="FFFFFF"/>
                  </a:gs>
                  <a:gs pos="56667">
                    <a:srgbClr val="FFFFFF"/>
                  </a:gs>
                </a:gsLst>
                <a:lin ang="16200000" scaled="0"/>
              </a:gradFill>
              <a:latin typeface="Segoe UI Light"/>
            </a:endParaRPr>
          </a:p>
        </p:txBody>
      </p:sp>
      <p:sp>
        <p:nvSpPr>
          <p:cNvPr id="63" name="Freeform 22"/>
          <p:cNvSpPr>
            <a:spLocks noEditPoints="1"/>
          </p:cNvSpPr>
          <p:nvPr/>
        </p:nvSpPr>
        <p:spPr bwMode="auto">
          <a:xfrm>
            <a:off x="7995047" y="3782084"/>
            <a:ext cx="293175" cy="29421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chemeClr val="bg1"/>
          </a:solidFill>
          <a:ln>
            <a:noFill/>
          </a:ln>
        </p:spPr>
        <p:txBody>
          <a:bodyPr vert="horz" wrap="square" lIns="92859" tIns="46432" rIns="92859" bIns="46432" numCol="1" anchor="t" anchorCtr="0" compatLnSpc="1">
            <a:prstTxWarp prst="textNoShape">
              <a:avLst/>
            </a:prstTxWarp>
          </a:bodyPr>
          <a:lstStyle/>
          <a:p>
            <a:pPr defTabSz="928549"/>
            <a:endParaRPr lang="en-US">
              <a:solidFill>
                <a:srgbClr val="000000"/>
              </a:solidFill>
            </a:endParaRPr>
          </a:p>
        </p:txBody>
      </p:sp>
      <p:sp>
        <p:nvSpPr>
          <p:cNvPr id="64" name="Freeform 27"/>
          <p:cNvSpPr>
            <a:spLocks noEditPoints="1"/>
          </p:cNvSpPr>
          <p:nvPr/>
        </p:nvSpPr>
        <p:spPr bwMode="auto">
          <a:xfrm>
            <a:off x="7995000" y="4455796"/>
            <a:ext cx="289223" cy="298433"/>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chemeClr val="bg1"/>
          </a:solidFill>
          <a:ln>
            <a:noFill/>
          </a:ln>
        </p:spPr>
        <p:txBody>
          <a:bodyPr vert="horz" wrap="square" lIns="92859" tIns="46432" rIns="92859" bIns="46432" numCol="1" anchor="t" anchorCtr="0" compatLnSpc="1">
            <a:prstTxWarp prst="textNoShape">
              <a:avLst/>
            </a:prstTxWarp>
          </a:bodyPr>
          <a:lstStyle/>
          <a:p>
            <a:pPr defTabSz="928549"/>
            <a:endParaRPr lang="en-US">
              <a:solidFill>
                <a:srgbClr val="000000"/>
              </a:solidFill>
            </a:endParaRPr>
          </a:p>
        </p:txBody>
      </p:sp>
      <p:sp>
        <p:nvSpPr>
          <p:cNvPr id="65" name="Rectangle 64"/>
          <p:cNvSpPr/>
          <p:nvPr/>
        </p:nvSpPr>
        <p:spPr>
          <a:xfrm>
            <a:off x="8299421" y="3756546"/>
            <a:ext cx="3226551" cy="586213"/>
          </a:xfrm>
          <a:prstGeom prst="rect">
            <a:avLst/>
          </a:prstGeom>
        </p:spPr>
        <p:txBody>
          <a:bodyPr wrap="square" lIns="92859" tIns="46432" rIns="92859" bIns="46432">
            <a:spAutoFit/>
          </a:bodyPr>
          <a:lstStyle/>
          <a:p>
            <a:pPr defTabSz="928583">
              <a:defRPr/>
            </a:pPr>
            <a:r>
              <a:rPr lang="pl-PL" sz="1600" kern="0" dirty="0" smtClean="0">
                <a:gradFill>
                  <a:gsLst>
                    <a:gs pos="83333">
                      <a:srgbClr val="FFFFFF"/>
                    </a:gs>
                    <a:gs pos="56667">
                      <a:srgbClr val="FFFFFF"/>
                    </a:gs>
                  </a:gsLst>
                  <a:lin ang="16200000" scaled="0"/>
                </a:gradFill>
              </a:rPr>
              <a:t>Brak możliwości szybkiego wdrożenia na produkcję</a:t>
            </a:r>
            <a:endParaRPr lang="en-US" sz="1600" kern="0" dirty="0">
              <a:gradFill>
                <a:gsLst>
                  <a:gs pos="83333">
                    <a:srgbClr val="FFFFFF"/>
                  </a:gs>
                  <a:gs pos="56667">
                    <a:srgbClr val="FFFFFF"/>
                  </a:gs>
                </a:gsLst>
                <a:lin ang="16200000" scaled="0"/>
              </a:gradFill>
            </a:endParaRPr>
          </a:p>
        </p:txBody>
      </p:sp>
      <p:sp>
        <p:nvSpPr>
          <p:cNvPr id="79" name="Rectangle 78"/>
          <p:cNvSpPr/>
          <p:nvPr/>
        </p:nvSpPr>
        <p:spPr>
          <a:xfrm>
            <a:off x="8313592" y="4434400"/>
            <a:ext cx="3226551" cy="832435"/>
          </a:xfrm>
          <a:prstGeom prst="rect">
            <a:avLst/>
          </a:prstGeom>
        </p:spPr>
        <p:txBody>
          <a:bodyPr wrap="square" lIns="92859" tIns="46432" rIns="92859" bIns="46432">
            <a:spAutoFit/>
          </a:bodyPr>
          <a:lstStyle/>
          <a:p>
            <a:pPr defTabSz="928583">
              <a:defRPr/>
            </a:pPr>
            <a:r>
              <a:rPr lang="pl-PL" sz="1600" kern="0" dirty="0" smtClean="0">
                <a:gradFill>
                  <a:gsLst>
                    <a:gs pos="83333">
                      <a:srgbClr val="FFFFFF"/>
                    </a:gs>
                    <a:gs pos="56667">
                      <a:srgbClr val="FFFFFF"/>
                    </a:gs>
                  </a:gsLst>
                  <a:lin ang="16200000" scaled="0"/>
                </a:gradFill>
              </a:rPr>
              <a:t>Trudności w diagnozowaniu problemów w produkcyjnej aplikacji</a:t>
            </a:r>
            <a:endParaRPr lang="en-US" sz="1600" kern="0" dirty="0">
              <a:gradFill>
                <a:gsLst>
                  <a:gs pos="83333">
                    <a:srgbClr val="FFFFFF"/>
                  </a:gs>
                  <a:gs pos="56667">
                    <a:srgbClr val="FFFFFF"/>
                  </a:gs>
                </a:gsLst>
                <a:lin ang="16200000" scaled="0"/>
              </a:gradFill>
            </a:endParaRPr>
          </a:p>
        </p:txBody>
      </p:sp>
      <p:grpSp>
        <p:nvGrpSpPr>
          <p:cNvPr id="88" name="Group 87"/>
          <p:cNvGrpSpPr/>
          <p:nvPr/>
        </p:nvGrpSpPr>
        <p:grpSpPr>
          <a:xfrm>
            <a:off x="3013791" y="5801420"/>
            <a:ext cx="293175" cy="294218"/>
            <a:chOff x="-433387" y="2318199"/>
            <a:chExt cx="287337" cy="288475"/>
          </a:xfrm>
        </p:grpSpPr>
        <p:sp>
          <p:nvSpPr>
            <p:cNvPr id="90" name="Oval 89"/>
            <p:cNvSpPr/>
            <p:nvPr/>
          </p:nvSpPr>
          <p:spPr bwMode="auto">
            <a:xfrm>
              <a:off x="-424657" y="2327498"/>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8278"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94" name="Freeform 22"/>
            <p:cNvSpPr>
              <a:spLocks noEditPoints="1"/>
            </p:cNvSpPr>
            <p:nvPr/>
          </p:nvSpPr>
          <p:spPr bwMode="auto">
            <a:xfrm>
              <a:off x="-433387" y="2318199"/>
              <a:ext cx="287337" cy="288475"/>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30 w 534"/>
                <a:gd name="T21" fmla="*/ 380 h 536"/>
                <a:gd name="T22" fmla="*/ 198 w 534"/>
                <a:gd name="T23" fmla="*/ 380 h 536"/>
                <a:gd name="T24" fmla="*/ 198 w 534"/>
                <a:gd name="T25" fmla="*/ 356 h 536"/>
                <a:gd name="T26" fmla="*/ 251 w 534"/>
                <a:gd name="T27" fmla="*/ 356 h 536"/>
                <a:gd name="T28" fmla="*/ 251 w 534"/>
                <a:gd name="T29" fmla="*/ 175 h 536"/>
                <a:gd name="T30" fmla="*/ 196 w 534"/>
                <a:gd name="T31" fmla="*/ 191 h 536"/>
                <a:gd name="T32" fmla="*/ 196 w 534"/>
                <a:gd name="T33" fmla="*/ 165 h 536"/>
                <a:gd name="T34" fmla="*/ 277 w 534"/>
                <a:gd name="T35" fmla="*/ 141 h 536"/>
                <a:gd name="T36" fmla="*/ 277 w 534"/>
                <a:gd name="T37" fmla="*/ 356 h 536"/>
                <a:gd name="T38" fmla="*/ 330 w 534"/>
                <a:gd name="T39" fmla="*/ 356 h 536"/>
                <a:gd name="T40" fmla="*/ 330 w 534"/>
                <a:gd name="T41"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30" y="380"/>
                  </a:moveTo>
                  <a:cubicBezTo>
                    <a:pt x="198" y="380"/>
                    <a:pt x="198" y="380"/>
                    <a:pt x="198" y="380"/>
                  </a:cubicBezTo>
                  <a:cubicBezTo>
                    <a:pt x="198" y="356"/>
                    <a:pt x="198" y="356"/>
                    <a:pt x="198" y="356"/>
                  </a:cubicBezTo>
                  <a:cubicBezTo>
                    <a:pt x="251" y="356"/>
                    <a:pt x="251" y="356"/>
                    <a:pt x="251" y="356"/>
                  </a:cubicBezTo>
                  <a:cubicBezTo>
                    <a:pt x="251" y="175"/>
                    <a:pt x="251" y="175"/>
                    <a:pt x="251" y="175"/>
                  </a:cubicBezTo>
                  <a:cubicBezTo>
                    <a:pt x="196" y="191"/>
                    <a:pt x="196" y="191"/>
                    <a:pt x="196" y="191"/>
                  </a:cubicBezTo>
                  <a:cubicBezTo>
                    <a:pt x="196" y="165"/>
                    <a:pt x="196" y="165"/>
                    <a:pt x="196" y="165"/>
                  </a:cubicBezTo>
                  <a:cubicBezTo>
                    <a:pt x="277" y="141"/>
                    <a:pt x="277" y="141"/>
                    <a:pt x="277" y="141"/>
                  </a:cubicBezTo>
                  <a:cubicBezTo>
                    <a:pt x="277" y="356"/>
                    <a:pt x="277" y="356"/>
                    <a:pt x="277" y="356"/>
                  </a:cubicBezTo>
                  <a:cubicBezTo>
                    <a:pt x="330" y="356"/>
                    <a:pt x="330" y="356"/>
                    <a:pt x="330" y="356"/>
                  </a:cubicBezTo>
                  <a:lnTo>
                    <a:pt x="330"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549"/>
              <a:endParaRPr lang="en-US">
                <a:solidFill>
                  <a:srgbClr val="000000"/>
                </a:solidFill>
              </a:endParaRPr>
            </a:p>
          </p:txBody>
        </p:sp>
      </p:grpSp>
      <p:grpSp>
        <p:nvGrpSpPr>
          <p:cNvPr id="41" name="Group 40"/>
          <p:cNvGrpSpPr/>
          <p:nvPr/>
        </p:nvGrpSpPr>
        <p:grpSpPr>
          <a:xfrm>
            <a:off x="4487618" y="3484183"/>
            <a:ext cx="289223" cy="298433"/>
            <a:chOff x="4940782" y="5933432"/>
            <a:chExt cx="283464" cy="292608"/>
          </a:xfrm>
        </p:grpSpPr>
        <p:sp>
          <p:nvSpPr>
            <p:cNvPr id="96" name="Oval 95"/>
            <p:cNvSpPr/>
            <p:nvPr/>
          </p:nvSpPr>
          <p:spPr bwMode="auto">
            <a:xfrm>
              <a:off x="4945639" y="5946864"/>
              <a:ext cx="269876" cy="269876"/>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28278"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110" name="Freeform 27"/>
            <p:cNvSpPr>
              <a:spLocks noEditPoints="1"/>
            </p:cNvSpPr>
            <p:nvPr/>
          </p:nvSpPr>
          <p:spPr bwMode="auto">
            <a:xfrm>
              <a:off x="4940782" y="5933432"/>
              <a:ext cx="283464" cy="292608"/>
            </a:xfrm>
            <a:custGeom>
              <a:avLst/>
              <a:gdLst>
                <a:gd name="T0" fmla="*/ 269 w 534"/>
                <a:gd name="T1" fmla="*/ 536 h 536"/>
                <a:gd name="T2" fmla="*/ 534 w 534"/>
                <a:gd name="T3" fmla="*/ 265 h 536"/>
                <a:gd name="T4" fmla="*/ 269 w 534"/>
                <a:gd name="T5" fmla="*/ 0 h 536"/>
                <a:gd name="T6" fmla="*/ 0 w 534"/>
                <a:gd name="T7" fmla="*/ 265 h 536"/>
                <a:gd name="T8" fmla="*/ 269 w 534"/>
                <a:gd name="T9" fmla="*/ 536 h 536"/>
                <a:gd name="T10" fmla="*/ 269 w 534"/>
                <a:gd name="T11" fmla="*/ 32 h 536"/>
                <a:gd name="T12" fmla="*/ 501 w 534"/>
                <a:gd name="T13" fmla="*/ 265 h 536"/>
                <a:gd name="T14" fmla="*/ 269 w 534"/>
                <a:gd name="T15" fmla="*/ 502 h 536"/>
                <a:gd name="T16" fmla="*/ 32 w 534"/>
                <a:gd name="T17" fmla="*/ 265 h 536"/>
                <a:gd name="T18" fmla="*/ 269 w 534"/>
                <a:gd name="T19" fmla="*/ 32 h 536"/>
                <a:gd name="T20" fmla="*/ 326 w 534"/>
                <a:gd name="T21" fmla="*/ 380 h 536"/>
                <a:gd name="T22" fmla="*/ 185 w 534"/>
                <a:gd name="T23" fmla="*/ 380 h 536"/>
                <a:gd name="T24" fmla="*/ 185 w 534"/>
                <a:gd name="T25" fmla="*/ 356 h 536"/>
                <a:gd name="T26" fmla="*/ 253 w 534"/>
                <a:gd name="T27" fmla="*/ 288 h 536"/>
                <a:gd name="T28" fmla="*/ 290 w 534"/>
                <a:gd name="T29" fmla="*/ 244 h 536"/>
                <a:gd name="T30" fmla="*/ 301 w 534"/>
                <a:gd name="T31" fmla="*/ 207 h 536"/>
                <a:gd name="T32" fmla="*/ 290 w 534"/>
                <a:gd name="T33" fmla="*/ 176 h 536"/>
                <a:gd name="T34" fmla="*/ 257 w 534"/>
                <a:gd name="T35" fmla="*/ 165 h 536"/>
                <a:gd name="T36" fmla="*/ 197 w 534"/>
                <a:gd name="T37" fmla="*/ 191 h 536"/>
                <a:gd name="T38" fmla="*/ 197 w 534"/>
                <a:gd name="T39" fmla="*/ 163 h 536"/>
                <a:gd name="T40" fmla="*/ 261 w 534"/>
                <a:gd name="T41" fmla="*/ 142 h 536"/>
                <a:gd name="T42" fmla="*/ 310 w 534"/>
                <a:gd name="T43" fmla="*/ 159 h 536"/>
                <a:gd name="T44" fmla="*/ 328 w 534"/>
                <a:gd name="T45" fmla="*/ 204 h 536"/>
                <a:gd name="T46" fmla="*/ 315 w 534"/>
                <a:gd name="T47" fmla="*/ 248 h 536"/>
                <a:gd name="T48" fmla="*/ 271 w 534"/>
                <a:gd name="T49" fmla="*/ 302 h 536"/>
                <a:gd name="T50" fmla="*/ 217 w 534"/>
                <a:gd name="T51" fmla="*/ 355 h 536"/>
                <a:gd name="T52" fmla="*/ 217 w 534"/>
                <a:gd name="T53" fmla="*/ 356 h 536"/>
                <a:gd name="T54" fmla="*/ 326 w 534"/>
                <a:gd name="T55" fmla="*/ 356 h 536"/>
                <a:gd name="T56" fmla="*/ 326 w 534"/>
                <a:gd name="T57" fmla="*/ 380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 h="536">
                  <a:moveTo>
                    <a:pt x="269" y="536"/>
                  </a:moveTo>
                  <a:cubicBezTo>
                    <a:pt x="415" y="536"/>
                    <a:pt x="534" y="416"/>
                    <a:pt x="534" y="265"/>
                  </a:cubicBezTo>
                  <a:cubicBezTo>
                    <a:pt x="534" y="118"/>
                    <a:pt x="415" y="0"/>
                    <a:pt x="269" y="0"/>
                  </a:cubicBezTo>
                  <a:cubicBezTo>
                    <a:pt x="118" y="0"/>
                    <a:pt x="0" y="118"/>
                    <a:pt x="0" y="265"/>
                  </a:cubicBezTo>
                  <a:cubicBezTo>
                    <a:pt x="0" y="416"/>
                    <a:pt x="118" y="536"/>
                    <a:pt x="269" y="536"/>
                  </a:cubicBezTo>
                  <a:close/>
                  <a:moveTo>
                    <a:pt x="269" y="32"/>
                  </a:moveTo>
                  <a:cubicBezTo>
                    <a:pt x="398" y="32"/>
                    <a:pt x="501" y="136"/>
                    <a:pt x="501" y="265"/>
                  </a:cubicBezTo>
                  <a:cubicBezTo>
                    <a:pt x="501" y="395"/>
                    <a:pt x="398" y="502"/>
                    <a:pt x="269" y="502"/>
                  </a:cubicBezTo>
                  <a:cubicBezTo>
                    <a:pt x="140" y="502"/>
                    <a:pt x="32" y="395"/>
                    <a:pt x="32" y="265"/>
                  </a:cubicBezTo>
                  <a:cubicBezTo>
                    <a:pt x="32" y="136"/>
                    <a:pt x="140" y="32"/>
                    <a:pt x="269" y="32"/>
                  </a:cubicBezTo>
                  <a:close/>
                  <a:moveTo>
                    <a:pt x="326" y="380"/>
                  </a:moveTo>
                  <a:cubicBezTo>
                    <a:pt x="185" y="380"/>
                    <a:pt x="185" y="380"/>
                    <a:pt x="185" y="380"/>
                  </a:cubicBezTo>
                  <a:cubicBezTo>
                    <a:pt x="185" y="356"/>
                    <a:pt x="185" y="356"/>
                    <a:pt x="185" y="356"/>
                  </a:cubicBezTo>
                  <a:cubicBezTo>
                    <a:pt x="253" y="288"/>
                    <a:pt x="253" y="288"/>
                    <a:pt x="253" y="288"/>
                  </a:cubicBezTo>
                  <a:cubicBezTo>
                    <a:pt x="270" y="270"/>
                    <a:pt x="283" y="256"/>
                    <a:pt x="290" y="244"/>
                  </a:cubicBezTo>
                  <a:cubicBezTo>
                    <a:pt x="298" y="233"/>
                    <a:pt x="301" y="220"/>
                    <a:pt x="301" y="207"/>
                  </a:cubicBezTo>
                  <a:cubicBezTo>
                    <a:pt x="301" y="194"/>
                    <a:pt x="298" y="183"/>
                    <a:pt x="290" y="176"/>
                  </a:cubicBezTo>
                  <a:cubicBezTo>
                    <a:pt x="282" y="168"/>
                    <a:pt x="271" y="165"/>
                    <a:pt x="257" y="165"/>
                  </a:cubicBezTo>
                  <a:cubicBezTo>
                    <a:pt x="236" y="165"/>
                    <a:pt x="216" y="174"/>
                    <a:pt x="197" y="191"/>
                  </a:cubicBezTo>
                  <a:cubicBezTo>
                    <a:pt x="197" y="163"/>
                    <a:pt x="197" y="163"/>
                    <a:pt x="197" y="163"/>
                  </a:cubicBezTo>
                  <a:cubicBezTo>
                    <a:pt x="215" y="149"/>
                    <a:pt x="236" y="142"/>
                    <a:pt x="261" y="142"/>
                  </a:cubicBezTo>
                  <a:cubicBezTo>
                    <a:pt x="282" y="142"/>
                    <a:pt x="298" y="148"/>
                    <a:pt x="310" y="159"/>
                  </a:cubicBezTo>
                  <a:cubicBezTo>
                    <a:pt x="322" y="170"/>
                    <a:pt x="328" y="185"/>
                    <a:pt x="328" y="204"/>
                  </a:cubicBezTo>
                  <a:cubicBezTo>
                    <a:pt x="328" y="219"/>
                    <a:pt x="324" y="234"/>
                    <a:pt x="315" y="248"/>
                  </a:cubicBezTo>
                  <a:cubicBezTo>
                    <a:pt x="307" y="263"/>
                    <a:pt x="292" y="280"/>
                    <a:pt x="271" y="302"/>
                  </a:cubicBezTo>
                  <a:cubicBezTo>
                    <a:pt x="217" y="355"/>
                    <a:pt x="217" y="355"/>
                    <a:pt x="217" y="355"/>
                  </a:cubicBezTo>
                  <a:cubicBezTo>
                    <a:pt x="217" y="356"/>
                    <a:pt x="217" y="356"/>
                    <a:pt x="217" y="356"/>
                  </a:cubicBezTo>
                  <a:cubicBezTo>
                    <a:pt x="326" y="356"/>
                    <a:pt x="326" y="356"/>
                    <a:pt x="326" y="356"/>
                  </a:cubicBezTo>
                  <a:lnTo>
                    <a:pt x="326" y="380"/>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8549"/>
              <a:endParaRPr lang="en-US">
                <a:solidFill>
                  <a:srgbClr val="000000"/>
                </a:solidFill>
              </a:endParaRPr>
            </a:p>
          </p:txBody>
        </p:sp>
      </p:grpSp>
      <p:sp>
        <p:nvSpPr>
          <p:cNvPr id="44" name="Freeform 16"/>
          <p:cNvSpPr>
            <a:spLocks noChangeAspect="1" noEditPoints="1"/>
          </p:cNvSpPr>
          <p:nvPr/>
        </p:nvSpPr>
        <p:spPr bwMode="auto">
          <a:xfrm>
            <a:off x="7174057" y="4376181"/>
            <a:ext cx="631923" cy="634170"/>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chemeClr val="accent1"/>
          </a:solidFill>
          <a:ln>
            <a:noFill/>
          </a:ln>
          <a:extLst/>
        </p:spPr>
        <p:txBody>
          <a:bodyPr vert="horz" wrap="square" lIns="92859" tIns="46432" rIns="92859" bIns="46432" numCol="1" anchor="t" anchorCtr="0" compatLnSpc="1">
            <a:prstTxWarp prst="textNoShape">
              <a:avLst/>
            </a:prstTxWarp>
          </a:bodyPr>
          <a:lstStyle/>
          <a:p>
            <a:pPr defTabSz="928549"/>
            <a:endParaRPr lang="en-US">
              <a:solidFill>
                <a:srgbClr val="000000"/>
              </a:solidFill>
            </a:endParaRPr>
          </a:p>
        </p:txBody>
      </p:sp>
      <p:sp>
        <p:nvSpPr>
          <p:cNvPr id="45" name="Rectangle 44"/>
          <p:cNvSpPr/>
          <p:nvPr/>
        </p:nvSpPr>
        <p:spPr>
          <a:xfrm>
            <a:off x="7878377" y="4403421"/>
            <a:ext cx="2763493" cy="606219"/>
          </a:xfrm>
          <a:prstGeom prst="rect">
            <a:avLst/>
          </a:prstGeom>
        </p:spPr>
        <p:txBody>
          <a:bodyPr wrap="none" lIns="92859" tIns="46432" rIns="92859" bIns="46432">
            <a:spAutoFit/>
          </a:bodyPr>
          <a:lstStyle/>
          <a:p>
            <a:pPr defTabSz="928278"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Administracja</a:t>
            </a:r>
            <a:endParaRPr lang="en-US" sz="3700" kern="0" spc="-51" dirty="0">
              <a:gradFill>
                <a:gsLst>
                  <a:gs pos="89583">
                    <a:srgbClr val="442359"/>
                  </a:gs>
                  <a:gs pos="83333">
                    <a:srgbClr val="442359"/>
                  </a:gs>
                </a:gsLst>
                <a:lin ang="16200000" scaled="0"/>
              </a:gradFill>
              <a:latin typeface="Segoe UI Light"/>
            </a:endParaRPr>
          </a:p>
        </p:txBody>
      </p:sp>
    </p:spTree>
    <p:extLst>
      <p:ext uri="{BB962C8B-B14F-4D97-AF65-F5344CB8AC3E}">
        <p14:creationId xmlns:p14="http://schemas.microsoft.com/office/powerpoint/2010/main" val="1554961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afterEffect">
                                  <p:stCondLst>
                                    <p:cond delay="0"/>
                                  </p:stCondLst>
                                  <p:childTnLst>
                                    <p:animMotion origin="layout" path="M 1.38596E-6 -0.00093 L 1.38596E-6 -0.19167 " pathEditMode="relative" rAng="0" ptsTypes="AA">
                                      <p:cBhvr>
                                        <p:cTn id="6" dur="500" fill="hold"/>
                                        <p:tgtEl>
                                          <p:spTgt spid="44"/>
                                        </p:tgtEl>
                                        <p:attrNameLst>
                                          <p:attrName>ppt_x</p:attrName>
                                          <p:attrName>ppt_y</p:attrName>
                                        </p:attrNameLst>
                                      </p:cBhvr>
                                      <p:rCtr x="0" y="-9537"/>
                                    </p:animMotion>
                                  </p:childTnLst>
                                </p:cTn>
                              </p:par>
                              <p:par>
                                <p:cTn id="7" presetID="64" presetClass="path" presetSubtype="0" accel="50000" decel="50000" fill="hold" grpId="0" nodeType="withEffect">
                                  <p:stCondLst>
                                    <p:cond delay="0"/>
                                  </p:stCondLst>
                                  <p:childTnLst>
                                    <p:animMotion origin="layout" path="M -2.09848E-6 0.00023 L -2.09848E-6 -0.19237 " pathEditMode="relative" rAng="0" ptsTypes="AA">
                                      <p:cBhvr>
                                        <p:cTn id="8" dur="500" fill="hold"/>
                                        <p:tgtEl>
                                          <p:spTgt spid="45"/>
                                        </p:tgtEl>
                                        <p:attrNameLst>
                                          <p:attrName>ppt_x</p:attrName>
                                          <p:attrName>ppt_y</p:attrName>
                                        </p:attrNameLst>
                                      </p:cBhvr>
                                      <p:rCtr x="0" y="-9630"/>
                                    </p:animMotion>
                                  </p:childTnLst>
                                </p:cTn>
                              </p:par>
                              <p:par>
                                <p:cTn id="9" presetID="19" presetClass="emph" presetSubtype="0" fill="hold" grpId="1" nodeType="withEffect">
                                  <p:stCondLst>
                                    <p:cond delay="0"/>
                                  </p:stCondLst>
                                  <p:childTnLst>
                                    <p:animClr clrSpc="rgb" dir="cw">
                                      <p:cBhvr override="childStyle">
                                        <p:cTn id="10" dur="500" fill="hold"/>
                                        <p:tgtEl>
                                          <p:spTgt spid="44"/>
                                        </p:tgtEl>
                                        <p:attrNameLst>
                                          <p:attrName>style.color</p:attrName>
                                        </p:attrNameLst>
                                      </p:cBhvr>
                                      <p:to>
                                        <a:schemeClr val="bg1"/>
                                      </p:to>
                                    </p:animClr>
                                    <p:animClr clrSpc="rgb" dir="cw">
                                      <p:cBhvr>
                                        <p:cTn id="11" dur="500" fill="hold"/>
                                        <p:tgtEl>
                                          <p:spTgt spid="44"/>
                                        </p:tgtEl>
                                        <p:attrNameLst>
                                          <p:attrName>fillcolor</p:attrName>
                                        </p:attrNameLst>
                                      </p:cBhvr>
                                      <p:to>
                                        <a:schemeClr val="bg1"/>
                                      </p:to>
                                    </p:animClr>
                                    <p:set>
                                      <p:cBhvr>
                                        <p:cTn id="12" dur="500" fill="hold"/>
                                        <p:tgtEl>
                                          <p:spTgt spid="44"/>
                                        </p:tgtEl>
                                        <p:attrNameLst>
                                          <p:attrName>fill.type</p:attrName>
                                        </p:attrNameLst>
                                      </p:cBhvr>
                                      <p:to>
                                        <p:strVal val="solid"/>
                                      </p:to>
                                    </p:set>
                                    <p:set>
                                      <p:cBhvr>
                                        <p:cTn id="13" dur="500" fill="hold"/>
                                        <p:tgtEl>
                                          <p:spTgt spid="44"/>
                                        </p:tgtEl>
                                        <p:attrNameLst>
                                          <p:attrName>fill.on</p:attrName>
                                        </p:attrNameLst>
                                      </p:cBhvr>
                                      <p:to>
                                        <p:strVal val="true"/>
                                      </p:to>
                                    </p:set>
                                  </p:childTnLst>
                                </p:cTn>
                              </p:par>
                              <p:par>
                                <p:cTn id="14" presetID="19" presetClass="emph" presetSubtype="0" fill="hold" grpId="0" nodeType="withEffect">
                                  <p:stCondLst>
                                    <p:cond delay="0"/>
                                  </p:stCondLst>
                                  <p:childTnLst>
                                    <p:animClr clrSpc="rgb" dir="cw">
                                      <p:cBhvr override="childStyle">
                                        <p:cTn id="15" dur="500" fill="hold"/>
                                        <p:tgtEl>
                                          <p:spTgt spid="68"/>
                                        </p:tgtEl>
                                        <p:attrNameLst>
                                          <p:attrName>style.color</p:attrName>
                                        </p:attrNameLst>
                                      </p:cBhvr>
                                      <p:to>
                                        <a:schemeClr val="accent1"/>
                                      </p:to>
                                    </p:animClr>
                                    <p:animClr clrSpc="rgb" dir="cw">
                                      <p:cBhvr>
                                        <p:cTn id="16" dur="500" fill="hold"/>
                                        <p:tgtEl>
                                          <p:spTgt spid="68"/>
                                        </p:tgtEl>
                                        <p:attrNameLst>
                                          <p:attrName>fillcolor</p:attrName>
                                        </p:attrNameLst>
                                      </p:cBhvr>
                                      <p:to>
                                        <a:schemeClr val="accent1"/>
                                      </p:to>
                                    </p:animClr>
                                    <p:set>
                                      <p:cBhvr>
                                        <p:cTn id="17" dur="500" fill="hold"/>
                                        <p:tgtEl>
                                          <p:spTgt spid="68"/>
                                        </p:tgtEl>
                                        <p:attrNameLst>
                                          <p:attrName>fill.type</p:attrName>
                                        </p:attrNameLst>
                                      </p:cBhvr>
                                      <p:to>
                                        <p:strVal val="solid"/>
                                      </p:to>
                                    </p:set>
                                    <p:set>
                                      <p:cBhvr>
                                        <p:cTn id="18" dur="500" fill="hold"/>
                                        <p:tgtEl>
                                          <p:spTgt spid="68"/>
                                        </p:tgtEl>
                                        <p:attrNameLst>
                                          <p:attrName>fill.on</p:attrName>
                                        </p:attrNameLst>
                                      </p:cBhvr>
                                      <p:to>
                                        <p:strVal val="true"/>
                                      </p:to>
                                    </p:set>
                                  </p:childTnLst>
                                </p:cTn>
                              </p:par>
                              <p:par>
                                <p:cTn id="19" presetID="3" presetClass="emph" presetSubtype="2" fill="hold" grpId="1" nodeType="withEffect">
                                  <p:stCondLst>
                                    <p:cond delay="0"/>
                                  </p:stCondLst>
                                  <p:childTnLst>
                                    <p:animClr clrSpc="rgb" dir="cw">
                                      <p:cBhvr override="childStyle">
                                        <p:cTn id="20" dur="500" fill="hold"/>
                                        <p:tgtEl>
                                          <p:spTgt spid="45"/>
                                        </p:tgtEl>
                                        <p:attrNameLst>
                                          <p:attrName>style.color</p:attrName>
                                        </p:attrNameLst>
                                      </p:cBhvr>
                                      <p:to>
                                        <a:schemeClr val="bg1"/>
                                      </p:to>
                                    </p:animClr>
                                  </p:childTnLst>
                                </p:cTn>
                              </p:par>
                              <p:par>
                                <p:cTn id="21" presetID="3" presetClass="emph" presetSubtype="2" fill="hold" grpId="0" nodeType="withEffect">
                                  <p:stCondLst>
                                    <p:cond delay="0"/>
                                  </p:stCondLst>
                                  <p:childTnLst>
                                    <p:animClr clrSpc="rgb" dir="cw">
                                      <p:cBhvr override="childStyle">
                                        <p:cTn id="22" dur="500" fill="hold"/>
                                        <p:tgtEl>
                                          <p:spTgt spid="69"/>
                                        </p:tgtEl>
                                        <p:attrNameLst>
                                          <p:attrName>style.color</p:attrName>
                                        </p:attrNameLst>
                                      </p:cBhvr>
                                      <p:to>
                                        <a:schemeClr val="accent1"/>
                                      </p:to>
                                    </p:animClr>
                                  </p:childTnLst>
                                </p:cTn>
                              </p:par>
                            </p:childTnLst>
                          </p:cTn>
                        </p:par>
                        <p:par>
                          <p:cTn id="23" fill="hold">
                            <p:stCondLst>
                              <p:cond delay="500"/>
                            </p:stCondLst>
                            <p:childTnLst>
                              <p:par>
                                <p:cTn id="24" presetID="1" presetClass="entr" presetSubtype="0" fill="hold" nodeType="afterEffect">
                                  <p:stCondLst>
                                    <p:cond delay="250"/>
                                  </p:stCondLst>
                                  <p:childTnLst>
                                    <p:set>
                                      <p:cBhvr>
                                        <p:cTn id="25" dur="1" fill="hold">
                                          <p:stCondLst>
                                            <p:cond delay="0"/>
                                          </p:stCondLst>
                                        </p:cTn>
                                        <p:tgtEl>
                                          <p:spTgt spid="88"/>
                                        </p:tgtEl>
                                        <p:attrNameLst>
                                          <p:attrName>style.visibility</p:attrName>
                                        </p:attrNameLst>
                                      </p:cBhvr>
                                      <p:to>
                                        <p:strVal val="visible"/>
                                      </p:to>
                                    </p:set>
                                  </p:childTnLst>
                                </p:cTn>
                              </p:par>
                              <p:par>
                                <p:cTn id="26" presetID="6" presetClass="emph" presetSubtype="0" accel="100000" autoRev="1" fill="hold" nodeType="withEffect">
                                  <p:stCondLst>
                                    <p:cond delay="0"/>
                                  </p:stCondLst>
                                  <p:childTnLst>
                                    <p:animScale>
                                      <p:cBhvr>
                                        <p:cTn id="27" dur="250" fill="hold"/>
                                        <p:tgtEl>
                                          <p:spTgt spid="88"/>
                                        </p:tgtEl>
                                      </p:cBhvr>
                                      <p:by x="0" y="0"/>
                                    </p:animScale>
                                  </p:childTnLst>
                                </p:cTn>
                              </p:par>
                              <p:par>
                                <p:cTn id="28" presetID="1" presetClass="entr" presetSubtype="0" fill="hold" grpId="0" nodeType="withEffect">
                                  <p:stCondLst>
                                    <p:cond delay="250"/>
                                  </p:stCondLst>
                                  <p:childTnLst>
                                    <p:set>
                                      <p:cBhvr>
                                        <p:cTn id="29" dur="1" fill="hold">
                                          <p:stCondLst>
                                            <p:cond delay="0"/>
                                          </p:stCondLst>
                                        </p:cTn>
                                        <p:tgtEl>
                                          <p:spTgt spid="63"/>
                                        </p:tgtEl>
                                        <p:attrNameLst>
                                          <p:attrName>style.visibility</p:attrName>
                                        </p:attrNameLst>
                                      </p:cBhvr>
                                      <p:to>
                                        <p:strVal val="visible"/>
                                      </p:to>
                                    </p:set>
                                  </p:childTnLst>
                                </p:cTn>
                              </p:par>
                              <p:par>
                                <p:cTn id="30" presetID="6" presetClass="emph" presetSubtype="0" accel="100000" autoRev="1" fill="hold" grpId="1" nodeType="withEffect">
                                  <p:stCondLst>
                                    <p:cond delay="0"/>
                                  </p:stCondLst>
                                  <p:childTnLst>
                                    <p:animScale>
                                      <p:cBhvr>
                                        <p:cTn id="31" dur="250" fill="hold"/>
                                        <p:tgtEl>
                                          <p:spTgt spid="63"/>
                                        </p:tgtEl>
                                      </p:cBhvr>
                                      <p:by x="0" y="0"/>
                                    </p:animScale>
                                  </p:childTnLst>
                                </p:cTn>
                              </p:par>
                              <p:par>
                                <p:cTn id="32" presetID="2" presetClass="entr" presetSubtype="2" decel="10000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1+#ppt_w/2"/>
                                          </p:val>
                                        </p:tav>
                                        <p:tav tm="100000">
                                          <p:val>
                                            <p:strVal val="#ppt_x"/>
                                          </p:val>
                                        </p:tav>
                                      </p:tavLst>
                                    </p:anim>
                                    <p:anim calcmode="lin" valueType="num">
                                      <p:cBhvr additive="base">
                                        <p:cTn id="35" dur="500" fill="hold"/>
                                        <p:tgtEl>
                                          <p:spTgt spid="65"/>
                                        </p:tgtEl>
                                        <p:attrNameLst>
                                          <p:attrName>ppt_y</p:attrName>
                                        </p:attrNameLst>
                                      </p:cBhvr>
                                      <p:tavLst>
                                        <p:tav tm="0">
                                          <p:val>
                                            <p:strVal val="#ppt_y"/>
                                          </p:val>
                                        </p:tav>
                                        <p:tav tm="100000">
                                          <p:val>
                                            <p:strVal val="#ppt_y"/>
                                          </p:val>
                                        </p:tav>
                                      </p:tavLst>
                                    </p:anim>
                                  </p:childTnLst>
                                </p:cTn>
                              </p:par>
                              <p:par>
                                <p:cTn id="36" presetID="1" presetClass="entr" presetSubtype="0" fill="hold" nodeType="withEffect">
                                  <p:stCondLst>
                                    <p:cond delay="350"/>
                                  </p:stCondLst>
                                  <p:childTnLst>
                                    <p:set>
                                      <p:cBhvr>
                                        <p:cTn id="37" dur="1" fill="hold">
                                          <p:stCondLst>
                                            <p:cond delay="0"/>
                                          </p:stCondLst>
                                        </p:cTn>
                                        <p:tgtEl>
                                          <p:spTgt spid="41"/>
                                        </p:tgtEl>
                                        <p:attrNameLst>
                                          <p:attrName>style.visibility</p:attrName>
                                        </p:attrNameLst>
                                      </p:cBhvr>
                                      <p:to>
                                        <p:strVal val="visible"/>
                                      </p:to>
                                    </p:set>
                                  </p:childTnLst>
                                </p:cTn>
                              </p:par>
                              <p:par>
                                <p:cTn id="38" presetID="6" presetClass="emph" presetSubtype="0" accel="100000" autoRev="1" fill="hold" nodeType="withEffect">
                                  <p:stCondLst>
                                    <p:cond delay="100"/>
                                  </p:stCondLst>
                                  <p:childTnLst>
                                    <p:animScale>
                                      <p:cBhvr>
                                        <p:cTn id="39" dur="250" fill="hold"/>
                                        <p:tgtEl>
                                          <p:spTgt spid="41"/>
                                        </p:tgtEl>
                                      </p:cBhvr>
                                      <p:by x="0" y="0"/>
                                    </p:animScale>
                                  </p:childTnLst>
                                </p:cTn>
                              </p:par>
                              <p:par>
                                <p:cTn id="40" presetID="1" presetClass="entr" presetSubtype="0" fill="hold" grpId="0" nodeType="withEffect">
                                  <p:stCondLst>
                                    <p:cond delay="350"/>
                                  </p:stCondLst>
                                  <p:childTnLst>
                                    <p:set>
                                      <p:cBhvr>
                                        <p:cTn id="41" dur="1" fill="hold">
                                          <p:stCondLst>
                                            <p:cond delay="0"/>
                                          </p:stCondLst>
                                        </p:cTn>
                                        <p:tgtEl>
                                          <p:spTgt spid="64"/>
                                        </p:tgtEl>
                                        <p:attrNameLst>
                                          <p:attrName>style.visibility</p:attrName>
                                        </p:attrNameLst>
                                      </p:cBhvr>
                                      <p:to>
                                        <p:strVal val="visible"/>
                                      </p:to>
                                    </p:set>
                                  </p:childTnLst>
                                </p:cTn>
                              </p:par>
                              <p:par>
                                <p:cTn id="42" presetID="6" presetClass="emph" presetSubtype="0" accel="100000" autoRev="1" fill="hold" grpId="1" nodeType="withEffect">
                                  <p:stCondLst>
                                    <p:cond delay="100"/>
                                  </p:stCondLst>
                                  <p:childTnLst>
                                    <p:animScale>
                                      <p:cBhvr>
                                        <p:cTn id="43" dur="250" fill="hold"/>
                                        <p:tgtEl>
                                          <p:spTgt spid="64"/>
                                        </p:tgtEl>
                                      </p:cBhvr>
                                      <p:by x="0" y="0"/>
                                    </p:animScale>
                                  </p:childTnLst>
                                </p:cTn>
                              </p:par>
                              <p:par>
                                <p:cTn id="44" presetID="2" presetClass="entr" presetSubtype="2" decel="100000" fill="hold" grpId="0" nodeType="withEffect">
                                  <p:stCondLst>
                                    <p:cond delay="200"/>
                                  </p:stCondLst>
                                  <p:childTnLst>
                                    <p:set>
                                      <p:cBhvr>
                                        <p:cTn id="45" dur="1" fill="hold">
                                          <p:stCondLst>
                                            <p:cond delay="0"/>
                                          </p:stCondLst>
                                        </p:cTn>
                                        <p:tgtEl>
                                          <p:spTgt spid="79"/>
                                        </p:tgtEl>
                                        <p:attrNameLst>
                                          <p:attrName>style.visibility</p:attrName>
                                        </p:attrNameLst>
                                      </p:cBhvr>
                                      <p:to>
                                        <p:strVal val="visible"/>
                                      </p:to>
                                    </p:set>
                                    <p:anim calcmode="lin" valueType="num">
                                      <p:cBhvr additive="base">
                                        <p:cTn id="46" dur="500" fill="hold"/>
                                        <p:tgtEl>
                                          <p:spTgt spid="79"/>
                                        </p:tgtEl>
                                        <p:attrNameLst>
                                          <p:attrName>ppt_x</p:attrName>
                                        </p:attrNameLst>
                                      </p:cBhvr>
                                      <p:tavLst>
                                        <p:tav tm="0">
                                          <p:val>
                                            <p:strVal val="1+#ppt_w/2"/>
                                          </p:val>
                                        </p:tav>
                                        <p:tav tm="100000">
                                          <p:val>
                                            <p:strVal val="#ppt_x"/>
                                          </p:val>
                                        </p:tav>
                                      </p:tavLst>
                                    </p:anim>
                                    <p:anim calcmode="lin" valueType="num">
                                      <p:cBhvr additive="base">
                                        <p:cTn id="47"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p:bldP spid="63" grpId="0" animBg="1"/>
      <p:bldP spid="63" grpId="1" animBg="1"/>
      <p:bldP spid="64" grpId="0" animBg="1"/>
      <p:bldP spid="64" grpId="1" animBg="1"/>
      <p:bldP spid="65" grpId="0"/>
      <p:bldP spid="79" grpId="0"/>
      <p:bldP spid="44" grpId="0" animBg="1"/>
      <p:bldP spid="44" grpId="1" animBg="1"/>
      <p:bldP spid="45" grpId="0"/>
      <p:bldP spid="45"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Ciągłe wdrażanie na </a:t>
            </a:r>
            <a:r>
              <a:rPr lang="pl-PL" dirty="0" err="1" smtClean="0"/>
              <a:t>Azure</a:t>
            </a:r>
            <a:endParaRPr lang="en-US" dirty="0"/>
          </a:p>
        </p:txBody>
      </p:sp>
      <p:sp>
        <p:nvSpPr>
          <p:cNvPr id="14" name="Rectangle 13"/>
          <p:cNvSpPr/>
          <p:nvPr/>
        </p:nvSpPr>
        <p:spPr>
          <a:xfrm>
            <a:off x="522277" y="1467105"/>
            <a:ext cx="4248761" cy="2377331"/>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3177" tIns="66590" rIns="133177" bIns="66590" rtlCol="0" anchor="ctr"/>
          <a:lstStyle/>
          <a:p>
            <a:pPr algn="ctr" defTabSz="931771"/>
            <a:endParaRPr lang="en-US" sz="1734">
              <a:solidFill>
                <a:srgbClr val="FFFFFF"/>
              </a:solidFill>
              <a:ea typeface="Segoe UI" pitchFamily="34" charset="0"/>
              <a:cs typeface="Segoe UI" pitchFamily="34" charset="0"/>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257" y="2022910"/>
            <a:ext cx="1931899" cy="1717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7052373" y="1467105"/>
            <a:ext cx="4248761" cy="237733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3177" tIns="66590" rIns="133177" bIns="66590" rtlCol="0" anchor="ctr"/>
          <a:lstStyle/>
          <a:p>
            <a:pPr algn="ctr" defTabSz="931771"/>
            <a:endParaRPr lang="en-US" sz="1734">
              <a:solidFill>
                <a:srgbClr val="FFFFFF"/>
              </a:solidFill>
              <a:ea typeface="Segoe UI" pitchFamily="34" charset="0"/>
              <a:cs typeface="Segoe UI" pitchFamily="34" charset="0"/>
            </a:endParaRPr>
          </a:p>
        </p:txBody>
      </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902978" y="1609322"/>
            <a:ext cx="2547551" cy="296118"/>
          </a:xfrm>
          <a:prstGeom prst="rect">
            <a:avLst/>
          </a:prstGeom>
        </p:spPr>
      </p:pic>
      <p:sp>
        <p:nvSpPr>
          <p:cNvPr id="18" name="Rectangle 17"/>
          <p:cNvSpPr/>
          <p:nvPr/>
        </p:nvSpPr>
        <p:spPr bwMode="auto">
          <a:xfrm>
            <a:off x="7902978" y="2749223"/>
            <a:ext cx="2643849" cy="67417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2550" spc="-51">
                <a:gradFill>
                  <a:gsLst>
                    <a:gs pos="0">
                      <a:srgbClr val="FFFFFF"/>
                    </a:gs>
                    <a:gs pos="100000">
                      <a:srgbClr val="FFFFFF"/>
                    </a:gs>
                  </a:gsLst>
                  <a:lin ang="5400000" scaled="0"/>
                </a:gradFill>
              </a:rPr>
              <a:t>My Application</a:t>
            </a:r>
          </a:p>
        </p:txBody>
      </p:sp>
      <p:sp>
        <p:nvSpPr>
          <p:cNvPr id="19" name="Freeform 18"/>
          <p:cNvSpPr/>
          <p:nvPr/>
        </p:nvSpPr>
        <p:spPr bwMode="auto">
          <a:xfrm>
            <a:off x="2646658" y="3294433"/>
            <a:ext cx="5256319" cy="1611099"/>
          </a:xfrm>
          <a:custGeom>
            <a:avLst/>
            <a:gdLst>
              <a:gd name="connsiteX0" fmla="*/ 0 w 4880472"/>
              <a:gd name="connsiteY0" fmla="*/ 484742 h 1780225"/>
              <a:gd name="connsiteX1" fmla="*/ 1663547 w 4880472"/>
              <a:gd name="connsiteY1" fmla="*/ 1773715 h 1780225"/>
              <a:gd name="connsiteX2" fmla="*/ 4880472 w 4880472"/>
              <a:gd name="connsiteY2" fmla="*/ 0 h 1780225"/>
              <a:gd name="connsiteX3" fmla="*/ 4880472 w 4880472"/>
              <a:gd name="connsiteY3" fmla="*/ 0 h 1780225"/>
            </a:gdLst>
            <a:ahLst/>
            <a:cxnLst>
              <a:cxn ang="0">
                <a:pos x="connsiteX0" y="connsiteY0"/>
              </a:cxn>
              <a:cxn ang="0">
                <a:pos x="connsiteX1" y="connsiteY1"/>
              </a:cxn>
              <a:cxn ang="0">
                <a:pos x="connsiteX2" y="connsiteY2"/>
              </a:cxn>
              <a:cxn ang="0">
                <a:pos x="connsiteX3" y="connsiteY3"/>
              </a:cxn>
            </a:cxnLst>
            <a:rect l="l" t="t" r="r" b="b"/>
            <a:pathLst>
              <a:path w="4880472" h="1780225">
                <a:moveTo>
                  <a:pt x="0" y="484742"/>
                </a:moveTo>
                <a:cubicBezTo>
                  <a:pt x="425067" y="1169623"/>
                  <a:pt x="850135" y="1854505"/>
                  <a:pt x="1663547" y="1773715"/>
                </a:cubicBezTo>
                <a:cubicBezTo>
                  <a:pt x="2476959" y="1692925"/>
                  <a:pt x="4880472" y="0"/>
                  <a:pt x="4880472" y="0"/>
                </a:cubicBezTo>
                <a:lnTo>
                  <a:pt x="4880472" y="0"/>
                </a:lnTo>
              </a:path>
            </a:pathLst>
          </a:custGeom>
          <a:noFill/>
          <a:ln w="50800">
            <a:solidFill>
              <a:schemeClr val="accent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p:cNvSpPr/>
          <p:nvPr/>
        </p:nvSpPr>
        <p:spPr>
          <a:xfrm>
            <a:off x="596329" y="2772405"/>
            <a:ext cx="1130772" cy="318286"/>
          </a:xfrm>
          <a:prstGeom prst="rect">
            <a:avLst/>
          </a:prstGeom>
        </p:spPr>
        <p:txBody>
          <a:bodyPr wrap="none">
            <a:spAutoFit/>
          </a:bodyPr>
          <a:lstStyle/>
          <a:p>
            <a:r>
              <a:rPr lang="en-US" sz="1428"/>
              <a:t>ALM Cycles</a:t>
            </a:r>
          </a:p>
        </p:txBody>
      </p:sp>
      <p:sp>
        <p:nvSpPr>
          <p:cNvPr id="21" name="Rectangle 20"/>
          <p:cNvSpPr/>
          <p:nvPr/>
        </p:nvSpPr>
        <p:spPr>
          <a:xfrm>
            <a:off x="4059767" y="5181127"/>
            <a:ext cx="2534445" cy="574443"/>
          </a:xfrm>
          <a:prstGeom prst="rect">
            <a:avLst/>
          </a:prstGeom>
        </p:spPr>
        <p:txBody>
          <a:bodyPr wrap="none">
            <a:spAutoFit/>
          </a:bodyPr>
          <a:lstStyle/>
          <a:p>
            <a:r>
              <a:rPr lang="en-US" sz="1530" b="1" dirty="0">
                <a:solidFill>
                  <a:schemeClr val="accent2"/>
                </a:solidFill>
              </a:rPr>
              <a:t>Continuous Deployment </a:t>
            </a:r>
          </a:p>
          <a:p>
            <a:r>
              <a:rPr lang="en-US" sz="1530" dirty="0"/>
              <a:t>to Windows Azure</a:t>
            </a:r>
          </a:p>
        </p:txBody>
      </p:sp>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9410" y="5027855"/>
            <a:ext cx="1280358" cy="871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1824" y="1521162"/>
            <a:ext cx="469113" cy="449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bwMode="auto">
          <a:xfrm>
            <a:off x="1650937" y="1521162"/>
            <a:ext cx="2513737" cy="4499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lnSpc>
                <a:spcPct val="90000"/>
              </a:lnSpc>
              <a:spcBef>
                <a:spcPct val="0"/>
              </a:spcBef>
              <a:spcAft>
                <a:spcPct val="0"/>
              </a:spcAft>
            </a:pPr>
            <a:r>
              <a:rPr lang="en-US" sz="1632" b="1" spc="-51">
                <a:solidFill>
                  <a:schemeClr val="tx1"/>
                </a:solidFill>
              </a:rPr>
              <a:t>Team Foundation Service</a:t>
            </a:r>
          </a:p>
        </p:txBody>
      </p:sp>
    </p:spTree>
    <p:extLst>
      <p:ext uri="{BB962C8B-B14F-4D97-AF65-F5344CB8AC3E}">
        <p14:creationId xmlns:p14="http://schemas.microsoft.com/office/powerpoint/2010/main" val="2819438410"/>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73" y="1402391"/>
            <a:ext cx="6386183" cy="4615151"/>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p:txBody>
          <a:bodyPr/>
          <a:lstStyle/>
          <a:p>
            <a:r>
              <a:rPr lang="pl-PL" dirty="0" smtClean="0"/>
              <a:t>TFS i </a:t>
            </a:r>
            <a:r>
              <a:rPr lang="pl-PL" dirty="0" err="1" smtClean="0"/>
              <a:t>Azure</a:t>
            </a:r>
            <a:r>
              <a:rPr lang="pl-PL" dirty="0" smtClean="0"/>
              <a:t> – Ciągła Integracja</a:t>
            </a:r>
            <a:endParaRPr lang="pl-PL"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0205" y="2083784"/>
            <a:ext cx="5550441" cy="47292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584515"/>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73" y="184894"/>
            <a:ext cx="7430537" cy="4210638"/>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045" y="2705174"/>
            <a:ext cx="7602011" cy="39629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491652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ericphan\AppData\Local\Temp\1\SNAGHTML132f7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169" y="-1"/>
            <a:ext cx="9687806"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04099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ericphan\AppData\Local\Temp\1\SNAGHTML1860e0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217" y="786884"/>
            <a:ext cx="9607757" cy="6207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pl-PL"/>
          </a:p>
        </p:txBody>
      </p:sp>
    </p:spTree>
    <p:extLst>
      <p:ext uri="{BB962C8B-B14F-4D97-AF65-F5344CB8AC3E}">
        <p14:creationId xmlns:p14="http://schemas.microsoft.com/office/powerpoint/2010/main" val="4282590227"/>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C:\Users\ericphan\AppData\Local\Temp\1\SNAGHTML1906a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63" y="2546393"/>
            <a:ext cx="12392611" cy="27441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pl-PL"/>
          </a:p>
        </p:txBody>
      </p:sp>
    </p:spTree>
    <p:extLst>
      <p:ext uri="{BB962C8B-B14F-4D97-AF65-F5344CB8AC3E}">
        <p14:creationId xmlns:p14="http://schemas.microsoft.com/office/powerpoint/2010/main" val="72349830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56019"/>
            <a:ext cx="12377698" cy="6708080"/>
          </a:xfrm>
          <a:prstGeom prst="rect">
            <a:avLst/>
          </a:prstGeom>
        </p:spPr>
      </p:pic>
    </p:spTree>
    <p:extLst>
      <p:ext uri="{BB962C8B-B14F-4D97-AF65-F5344CB8AC3E}">
        <p14:creationId xmlns:p14="http://schemas.microsoft.com/office/powerpoint/2010/main" val="284052023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ericphan\AppData\Local\Temp\1\SNAGHTML191100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8666" y="877191"/>
            <a:ext cx="8005308" cy="611733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pl-PL"/>
          </a:p>
        </p:txBody>
      </p:sp>
    </p:spTree>
    <p:extLst>
      <p:ext uri="{BB962C8B-B14F-4D97-AF65-F5344CB8AC3E}">
        <p14:creationId xmlns:p14="http://schemas.microsoft.com/office/powerpoint/2010/main" val="64106356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ericphan\AppData\Local\Temp\1\SNAGHTML19218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2140453"/>
            <a:ext cx="12447901" cy="290744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pl-PL"/>
          </a:p>
        </p:txBody>
      </p:sp>
    </p:spTree>
    <p:extLst>
      <p:ext uri="{BB962C8B-B14F-4D97-AF65-F5344CB8AC3E}">
        <p14:creationId xmlns:p14="http://schemas.microsoft.com/office/powerpoint/2010/main" val="40130306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descr="C:\Users\ericphan\AppData\Local\Temp\1\SNAGHTML192dff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0131" y="754061"/>
            <a:ext cx="8558579" cy="600363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endParaRPr lang="pl-PL" dirty="0"/>
          </a:p>
        </p:txBody>
      </p:sp>
    </p:spTree>
    <p:extLst>
      <p:ext uri="{BB962C8B-B14F-4D97-AF65-F5344CB8AC3E}">
        <p14:creationId xmlns:p14="http://schemas.microsoft.com/office/powerpoint/2010/main" val="244947554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1" y="-1"/>
            <a:ext cx="12263988"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150534" y="1051029"/>
            <a:ext cx="1258274" cy="384884"/>
          </a:xfrm>
          <a:prstGeom prst="rect">
            <a:avLst/>
          </a:prstGeom>
          <a:noFill/>
          <a:ln w="28575">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AU" sz="2244" dirty="0">
              <a:solidFill>
                <a:srgbClr val="FFFFFF">
                  <a:alpha val="98824"/>
                </a:srgbClr>
              </a:solidFill>
              <a:latin typeface="Segoe UI" pitchFamily="34" charset="0"/>
              <a:ea typeface="Segoe UI" pitchFamily="34" charset="0"/>
              <a:cs typeface="Segoe UI" pitchFamily="34" charset="0"/>
            </a:endParaRPr>
          </a:p>
        </p:txBody>
      </p:sp>
      <p:sp>
        <p:nvSpPr>
          <p:cNvPr id="7" name="Rectangle 6"/>
          <p:cNvSpPr/>
          <p:nvPr/>
        </p:nvSpPr>
        <p:spPr bwMode="auto">
          <a:xfrm>
            <a:off x="365180" y="2864424"/>
            <a:ext cx="8208389" cy="777169"/>
          </a:xfrm>
          <a:prstGeom prst="rect">
            <a:avLst/>
          </a:prstGeom>
          <a:noFill/>
          <a:ln w="28575">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AU" sz="2244" dirty="0">
              <a:solidFill>
                <a:srgbClr val="FFFFFF">
                  <a:alpha val="98824"/>
                </a:srgbClr>
              </a:solidFill>
              <a:latin typeface="Segoe UI" pitchFamily="34" charset="0"/>
              <a:ea typeface="Segoe UI" pitchFamily="34" charset="0"/>
              <a:cs typeface="Segoe UI" pitchFamily="34" charset="0"/>
            </a:endParaRPr>
          </a:p>
        </p:txBody>
      </p:sp>
      <p:sp>
        <p:nvSpPr>
          <p:cNvPr id="8" name="Rectangle 7"/>
          <p:cNvSpPr/>
          <p:nvPr/>
        </p:nvSpPr>
        <p:spPr bwMode="auto">
          <a:xfrm>
            <a:off x="365179" y="4899867"/>
            <a:ext cx="4626010" cy="1731978"/>
          </a:xfrm>
          <a:prstGeom prst="rect">
            <a:avLst/>
          </a:prstGeom>
          <a:noFill/>
          <a:ln w="28575">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endParaRPr lang="en-AU" sz="2244" dirty="0">
              <a:solidFill>
                <a:srgbClr val="FFFFFF">
                  <a:alpha val="98824"/>
                </a:srgbClr>
              </a:solidFill>
              <a:latin typeface="Segoe UI" pitchFamily="34" charset="0"/>
              <a:ea typeface="Segoe UI" pitchFamily="34" charset="0"/>
              <a:cs typeface="Segoe UI" pitchFamily="34" charset="0"/>
            </a:endParaRPr>
          </a:p>
        </p:txBody>
      </p:sp>
      <p:sp>
        <p:nvSpPr>
          <p:cNvPr id="4" name="Rectangular Callout 3"/>
          <p:cNvSpPr/>
          <p:nvPr/>
        </p:nvSpPr>
        <p:spPr bwMode="auto">
          <a:xfrm>
            <a:off x="5464891" y="1243471"/>
            <a:ext cx="3922854" cy="666145"/>
          </a:xfrm>
          <a:prstGeom prst="wedgeRectCallout">
            <a:avLst>
              <a:gd name="adj1" fmla="val -48003"/>
              <a:gd name="adj2" fmla="val 180278"/>
            </a:avLst>
          </a:prstGeom>
          <a:solidFill>
            <a:schemeClr val="bg1">
              <a:lumMod val="75000"/>
            </a:schemeClr>
          </a:solidFill>
          <a:ln>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pl-PL" sz="2244" dirty="0" smtClean="0">
                <a:solidFill>
                  <a:srgbClr val="FFFFFF">
                    <a:alpha val="98824"/>
                  </a:srgbClr>
                </a:solidFill>
                <a:latin typeface="Segoe UI" pitchFamily="34" charset="0"/>
                <a:ea typeface="Segoe UI" pitchFamily="34" charset="0"/>
                <a:cs typeface="Segoe UI" pitchFamily="34" charset="0"/>
              </a:rPr>
              <a:t>Błąd, który widzieliśmy</a:t>
            </a:r>
            <a:endParaRPr lang="en-AU" sz="2244" dirty="0">
              <a:solidFill>
                <a:srgbClr val="FFFFFF">
                  <a:alpha val="98824"/>
                </a:srgbClr>
              </a:solidFill>
              <a:latin typeface="Segoe UI" pitchFamily="34" charset="0"/>
              <a:ea typeface="Segoe UI" pitchFamily="34" charset="0"/>
              <a:cs typeface="Segoe UI" pitchFamily="34" charset="0"/>
            </a:endParaRPr>
          </a:p>
        </p:txBody>
      </p:sp>
      <p:sp>
        <p:nvSpPr>
          <p:cNvPr id="10" name="Rectangular Callout 9"/>
          <p:cNvSpPr/>
          <p:nvPr/>
        </p:nvSpPr>
        <p:spPr bwMode="auto">
          <a:xfrm>
            <a:off x="5657332" y="4048683"/>
            <a:ext cx="3922854" cy="666145"/>
          </a:xfrm>
          <a:prstGeom prst="wedgeRectCallout">
            <a:avLst>
              <a:gd name="adj1" fmla="val -62720"/>
              <a:gd name="adj2" fmla="val 180278"/>
            </a:avLst>
          </a:prstGeom>
          <a:solidFill>
            <a:schemeClr val="bg1">
              <a:lumMod val="75000"/>
            </a:schemeClr>
          </a:solidFill>
          <a:ln>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pl-PL" sz="2244" dirty="0" smtClean="0">
                <a:solidFill>
                  <a:srgbClr val="FFFFFF">
                    <a:alpha val="98824"/>
                  </a:srgbClr>
                </a:solidFill>
                <a:latin typeface="Segoe UI" pitchFamily="34" charset="0"/>
                <a:ea typeface="Segoe UI" pitchFamily="34" charset="0"/>
                <a:cs typeface="Segoe UI" pitchFamily="34" charset="0"/>
              </a:rPr>
              <a:t>C</a:t>
            </a:r>
            <a:r>
              <a:rPr lang="en-AU" sz="2244" dirty="0" err="1" smtClean="0">
                <a:solidFill>
                  <a:srgbClr val="FFFFFF">
                    <a:alpha val="98824"/>
                  </a:srgbClr>
                </a:solidFill>
                <a:latin typeface="Segoe UI" pitchFamily="34" charset="0"/>
                <a:ea typeface="Segoe UI" pitchFamily="34" charset="0"/>
                <a:cs typeface="Segoe UI" pitchFamily="34" charset="0"/>
              </a:rPr>
              <a:t>allstack</a:t>
            </a:r>
            <a:endParaRPr lang="en-AU" sz="2244" dirty="0">
              <a:solidFill>
                <a:srgbClr val="FFFFFF">
                  <a:alpha val="98824"/>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256489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0" y="0"/>
            <a:ext cx="12272014" cy="699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185111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29" y="-1"/>
            <a:ext cx="12263988"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ular Callout 3"/>
          <p:cNvSpPr/>
          <p:nvPr/>
        </p:nvSpPr>
        <p:spPr bwMode="auto">
          <a:xfrm>
            <a:off x="6354605" y="2105033"/>
            <a:ext cx="3922854" cy="666145"/>
          </a:xfrm>
          <a:prstGeom prst="wedgeRectCallout">
            <a:avLst>
              <a:gd name="adj1" fmla="val -62720"/>
              <a:gd name="adj2" fmla="val 180278"/>
            </a:avLst>
          </a:prstGeom>
          <a:solidFill>
            <a:schemeClr val="bg1">
              <a:lumMod val="75000"/>
            </a:schemeClr>
          </a:solidFill>
          <a:ln>
            <a:solidFill>
              <a:srgbClr val="C000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a:r>
              <a:rPr lang="pl-PL" sz="2244" dirty="0" smtClean="0">
                <a:solidFill>
                  <a:srgbClr val="FFFFFF">
                    <a:alpha val="98824"/>
                  </a:srgbClr>
                </a:solidFill>
                <a:latin typeface="Segoe UI" pitchFamily="34" charset="0"/>
                <a:ea typeface="Segoe UI" pitchFamily="34" charset="0"/>
                <a:cs typeface="Segoe UI" pitchFamily="34" charset="0"/>
              </a:rPr>
              <a:t>Tutaj </a:t>
            </a:r>
            <a:r>
              <a:rPr lang="pl-PL" sz="2244" dirty="0" err="1" smtClean="0">
                <a:solidFill>
                  <a:srgbClr val="FFFFFF">
                    <a:alpha val="98824"/>
                  </a:srgbClr>
                </a:solidFill>
                <a:latin typeface="Segoe UI" pitchFamily="34" charset="0"/>
                <a:ea typeface="Segoe UI" pitchFamily="34" charset="0"/>
                <a:cs typeface="Segoe UI" pitchFamily="34" charset="0"/>
              </a:rPr>
              <a:t>null</a:t>
            </a:r>
            <a:endParaRPr lang="en-AU" sz="2244" dirty="0">
              <a:solidFill>
                <a:srgbClr val="FFFFFF">
                  <a:alpha val="98824"/>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42632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1280" y="2839361"/>
            <a:ext cx="5683720" cy="1356064"/>
          </a:xfrm>
        </p:spPr>
        <p:txBody>
          <a:bodyPr/>
          <a:lstStyle/>
          <a:p>
            <a:r>
              <a:rPr lang="en-US" sz="9800" dirty="0">
                <a:gradFill>
                  <a:gsLst>
                    <a:gs pos="11667">
                      <a:schemeClr val="bg1"/>
                    </a:gs>
                    <a:gs pos="23000">
                      <a:schemeClr val="bg1"/>
                    </a:gs>
                  </a:gsLst>
                  <a:lin ang="16200000" scaled="0"/>
                </a:gradFill>
              </a:rPr>
              <a:t>Demo</a:t>
            </a:r>
          </a:p>
        </p:txBody>
      </p:sp>
      <p:sp>
        <p:nvSpPr>
          <p:cNvPr id="6" name="Rectangle 5"/>
          <p:cNvSpPr/>
          <p:nvPr/>
        </p:nvSpPr>
        <p:spPr>
          <a:xfrm>
            <a:off x="673621" y="4163223"/>
            <a:ext cx="6216618" cy="602695"/>
          </a:xfrm>
          <a:prstGeom prst="rect">
            <a:avLst/>
          </a:prstGeom>
        </p:spPr>
        <p:txBody>
          <a:bodyPr lIns="92922" tIns="46466" rIns="92922" bIns="46466">
            <a:spAutoFit/>
          </a:bodyPr>
          <a:lstStyle/>
          <a:p>
            <a:pPr defTabSz="929186">
              <a:lnSpc>
                <a:spcPct val="90000"/>
              </a:lnSpc>
              <a:spcBef>
                <a:spcPct val="20000"/>
              </a:spcBef>
              <a:buSzPct val="90000"/>
            </a:pPr>
            <a:r>
              <a:rPr lang="pl-PL" sz="3700" spc="-71" dirty="0" smtClean="0">
                <a:gradFill>
                  <a:gsLst>
                    <a:gs pos="11667">
                      <a:srgbClr val="FFFFFF"/>
                    </a:gs>
                    <a:gs pos="23000">
                      <a:srgbClr val="FFFFFF"/>
                    </a:gs>
                  </a:gsLst>
                  <a:lin ang="16200000" scaled="0"/>
                </a:gradFill>
                <a:latin typeface="Segoe UI Light"/>
              </a:rPr>
              <a:t>Faza zarządzania / administracji</a:t>
            </a:r>
            <a:endParaRPr lang="en-US" sz="3700" spc="-71" dirty="0">
              <a:gradFill>
                <a:gsLst>
                  <a:gs pos="11667">
                    <a:srgbClr val="FFFFFF"/>
                  </a:gs>
                  <a:gs pos="23000">
                    <a:srgbClr val="FFFFFF"/>
                  </a:gs>
                </a:gsLst>
                <a:lin ang="16200000" scaled="0"/>
              </a:gradFill>
              <a:latin typeface="Segoe UI Light"/>
            </a:endParaRPr>
          </a:p>
        </p:txBody>
      </p:sp>
    </p:spTree>
    <p:extLst>
      <p:ext uri="{BB962C8B-B14F-4D97-AF65-F5344CB8AC3E}">
        <p14:creationId xmlns:p14="http://schemas.microsoft.com/office/powerpoint/2010/main" val="17266551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flipH="1">
            <a:off x="6802973" y="0"/>
            <a:ext cx="5633505"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2991" tIns="46497" rIns="92991" bIns="46497" numCol="1" rtlCol="0" anchor="ctr" anchorCtr="0" compatLnSpc="1">
            <a:prstTxWarp prst="textNoShape">
              <a:avLst/>
            </a:prstTxWarp>
          </a:bodyPr>
          <a:lstStyle/>
          <a:p>
            <a:pPr algn="ctr" defTabSz="929644" fontAlgn="base">
              <a:lnSpc>
                <a:spcPct val="90000"/>
              </a:lnSpc>
              <a:spcBef>
                <a:spcPct val="0"/>
              </a:spcBef>
              <a:spcAft>
                <a:spcPct val="0"/>
              </a:spcAft>
            </a:pPr>
            <a:endParaRPr lang="en-US" sz="2000" spc="-51" dirty="0">
              <a:gradFill>
                <a:gsLst>
                  <a:gs pos="0">
                    <a:srgbClr val="FFFFFF"/>
                  </a:gs>
                  <a:gs pos="100000">
                    <a:srgbClr val="FFFFFF"/>
                  </a:gs>
                </a:gsLst>
                <a:lin ang="5400000" scaled="0"/>
              </a:gradFill>
            </a:endParaRPr>
          </a:p>
        </p:txBody>
      </p:sp>
      <p:sp>
        <p:nvSpPr>
          <p:cNvPr id="4" name="Freeform 6"/>
          <p:cNvSpPr>
            <a:spLocks noChangeAspect="1" noEditPoints="1"/>
          </p:cNvSpPr>
          <p:nvPr/>
        </p:nvSpPr>
        <p:spPr bwMode="auto">
          <a:xfrm>
            <a:off x="7174024" y="1040889"/>
            <a:ext cx="632419"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94 w 534"/>
              <a:gd name="T21" fmla="*/ 250 h 536"/>
              <a:gd name="T22" fmla="*/ 268 w 534"/>
              <a:gd name="T23" fmla="*/ 124 h 536"/>
              <a:gd name="T24" fmla="*/ 142 w 534"/>
              <a:gd name="T25" fmla="*/ 250 h 536"/>
              <a:gd name="T26" fmla="*/ 268 w 534"/>
              <a:gd name="T27" fmla="*/ 376 h 536"/>
              <a:gd name="T28" fmla="*/ 291 w 534"/>
              <a:gd name="T29" fmla="*/ 374 h 536"/>
              <a:gd name="T30" fmla="*/ 363 w 534"/>
              <a:gd name="T31" fmla="*/ 413 h 536"/>
              <a:gd name="T32" fmla="*/ 345 w 534"/>
              <a:gd name="T33" fmla="*/ 349 h 536"/>
              <a:gd name="T34" fmla="*/ 394 w 534"/>
              <a:gd name="T35" fmla="*/ 250 h 536"/>
              <a:gd name="T36" fmla="*/ 268 w 534"/>
              <a:gd name="T37" fmla="*/ 309 h 536"/>
              <a:gd name="T38" fmla="*/ 206 w 534"/>
              <a:gd name="T39" fmla="*/ 309 h 536"/>
              <a:gd name="T40" fmla="*/ 206 w 534"/>
              <a:gd name="T41" fmla="*/ 285 h 536"/>
              <a:gd name="T42" fmla="*/ 268 w 534"/>
              <a:gd name="T43" fmla="*/ 285 h 536"/>
              <a:gd name="T44" fmla="*/ 268 w 534"/>
              <a:gd name="T45" fmla="*/ 309 h 536"/>
              <a:gd name="T46" fmla="*/ 268 w 534"/>
              <a:gd name="T47" fmla="*/ 309 h 536"/>
              <a:gd name="T48" fmla="*/ 330 w 534"/>
              <a:gd name="T49" fmla="*/ 265 h 536"/>
              <a:gd name="T50" fmla="*/ 206 w 534"/>
              <a:gd name="T51" fmla="*/ 265 h 536"/>
              <a:gd name="T52" fmla="*/ 206 w 534"/>
              <a:gd name="T53" fmla="*/ 241 h 536"/>
              <a:gd name="T54" fmla="*/ 330 w 534"/>
              <a:gd name="T55" fmla="*/ 241 h 536"/>
              <a:gd name="T56" fmla="*/ 330 w 534"/>
              <a:gd name="T57" fmla="*/ 265 h 536"/>
              <a:gd name="T58" fmla="*/ 330 w 534"/>
              <a:gd name="T59" fmla="*/ 265 h 536"/>
              <a:gd name="T60" fmla="*/ 330 w 534"/>
              <a:gd name="T61" fmla="*/ 222 h 536"/>
              <a:gd name="T62" fmla="*/ 206 w 534"/>
              <a:gd name="T63" fmla="*/ 222 h 536"/>
              <a:gd name="T64" fmla="*/ 206 w 534"/>
              <a:gd name="T65" fmla="*/ 197 h 536"/>
              <a:gd name="T66" fmla="*/ 330 w 534"/>
              <a:gd name="T67" fmla="*/ 197 h 536"/>
              <a:gd name="T68" fmla="*/ 330 w 534"/>
              <a:gd name="T69" fmla="*/ 222 h 536"/>
              <a:gd name="T70" fmla="*/ 330 w 534"/>
              <a:gd name="T71" fmla="*/ 22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94" y="250"/>
                </a:moveTo>
                <a:cubicBezTo>
                  <a:pt x="394" y="180"/>
                  <a:pt x="337" y="124"/>
                  <a:pt x="268" y="124"/>
                </a:cubicBezTo>
                <a:cubicBezTo>
                  <a:pt x="198" y="124"/>
                  <a:pt x="142" y="180"/>
                  <a:pt x="142" y="250"/>
                </a:cubicBezTo>
                <a:cubicBezTo>
                  <a:pt x="142" y="319"/>
                  <a:pt x="198" y="376"/>
                  <a:pt x="268" y="376"/>
                </a:cubicBezTo>
                <a:cubicBezTo>
                  <a:pt x="276" y="376"/>
                  <a:pt x="284" y="375"/>
                  <a:pt x="291" y="374"/>
                </a:cubicBezTo>
                <a:cubicBezTo>
                  <a:pt x="363" y="413"/>
                  <a:pt x="363" y="413"/>
                  <a:pt x="363" y="413"/>
                </a:cubicBezTo>
                <a:cubicBezTo>
                  <a:pt x="345" y="349"/>
                  <a:pt x="345" y="349"/>
                  <a:pt x="345" y="349"/>
                </a:cubicBezTo>
                <a:cubicBezTo>
                  <a:pt x="374" y="326"/>
                  <a:pt x="394" y="290"/>
                  <a:pt x="394" y="250"/>
                </a:cubicBezTo>
                <a:close/>
                <a:moveTo>
                  <a:pt x="268" y="309"/>
                </a:moveTo>
                <a:cubicBezTo>
                  <a:pt x="206" y="309"/>
                  <a:pt x="206" y="309"/>
                  <a:pt x="206" y="309"/>
                </a:cubicBezTo>
                <a:cubicBezTo>
                  <a:pt x="206" y="285"/>
                  <a:pt x="206" y="285"/>
                  <a:pt x="206" y="285"/>
                </a:cubicBezTo>
                <a:cubicBezTo>
                  <a:pt x="268" y="285"/>
                  <a:pt x="268" y="285"/>
                  <a:pt x="268" y="285"/>
                </a:cubicBezTo>
                <a:cubicBezTo>
                  <a:pt x="268" y="309"/>
                  <a:pt x="268" y="309"/>
                  <a:pt x="268" y="309"/>
                </a:cubicBezTo>
                <a:cubicBezTo>
                  <a:pt x="268" y="309"/>
                  <a:pt x="268" y="309"/>
                  <a:pt x="268" y="309"/>
                </a:cubicBezTo>
                <a:close/>
                <a:moveTo>
                  <a:pt x="330" y="265"/>
                </a:moveTo>
                <a:cubicBezTo>
                  <a:pt x="206" y="265"/>
                  <a:pt x="206" y="265"/>
                  <a:pt x="206" y="265"/>
                </a:cubicBezTo>
                <a:cubicBezTo>
                  <a:pt x="206" y="241"/>
                  <a:pt x="206" y="241"/>
                  <a:pt x="206" y="241"/>
                </a:cubicBezTo>
                <a:cubicBezTo>
                  <a:pt x="330" y="241"/>
                  <a:pt x="330" y="241"/>
                  <a:pt x="330" y="241"/>
                </a:cubicBezTo>
                <a:cubicBezTo>
                  <a:pt x="330" y="265"/>
                  <a:pt x="330" y="265"/>
                  <a:pt x="330" y="265"/>
                </a:cubicBezTo>
                <a:cubicBezTo>
                  <a:pt x="330" y="265"/>
                  <a:pt x="330" y="265"/>
                  <a:pt x="330" y="265"/>
                </a:cubicBezTo>
                <a:close/>
                <a:moveTo>
                  <a:pt x="330" y="222"/>
                </a:moveTo>
                <a:cubicBezTo>
                  <a:pt x="206" y="222"/>
                  <a:pt x="206" y="222"/>
                  <a:pt x="206" y="222"/>
                </a:cubicBezTo>
                <a:cubicBezTo>
                  <a:pt x="206" y="197"/>
                  <a:pt x="206" y="197"/>
                  <a:pt x="206" y="197"/>
                </a:cubicBezTo>
                <a:cubicBezTo>
                  <a:pt x="330" y="197"/>
                  <a:pt x="330" y="197"/>
                  <a:pt x="330" y="197"/>
                </a:cubicBezTo>
                <a:cubicBezTo>
                  <a:pt x="330" y="222"/>
                  <a:pt x="330" y="222"/>
                  <a:pt x="330" y="222"/>
                </a:cubicBezTo>
                <a:cubicBezTo>
                  <a:pt x="330" y="222"/>
                  <a:pt x="330" y="222"/>
                  <a:pt x="330" y="222"/>
                </a:cubicBezTo>
                <a:close/>
              </a:path>
            </a:pathLst>
          </a:custGeom>
          <a:solidFill>
            <a:schemeClr val="accent1"/>
          </a:solidFill>
          <a:ln>
            <a:noFill/>
          </a:ln>
          <a:extLst/>
        </p:spPr>
        <p:txBody>
          <a:bodyPr vert="horz" wrap="square" lIns="92995" tIns="46501" rIns="92995" bIns="46501" numCol="1" anchor="t" anchorCtr="0" compatLnSpc="1">
            <a:prstTxWarp prst="textNoShape">
              <a:avLst/>
            </a:prstTxWarp>
          </a:bodyPr>
          <a:lstStyle/>
          <a:p>
            <a:pPr defTabSz="929915"/>
            <a:endParaRPr lang="en-US">
              <a:solidFill>
                <a:srgbClr val="000000"/>
              </a:solidFill>
            </a:endParaRPr>
          </a:p>
        </p:txBody>
      </p:sp>
      <p:sp>
        <p:nvSpPr>
          <p:cNvPr id="5" name="Rectangle 4"/>
          <p:cNvSpPr/>
          <p:nvPr/>
        </p:nvSpPr>
        <p:spPr>
          <a:xfrm>
            <a:off x="7878378" y="1068114"/>
            <a:ext cx="2658098" cy="606358"/>
          </a:xfrm>
          <a:prstGeom prst="rect">
            <a:avLst/>
          </a:prstGeom>
        </p:spPr>
        <p:txBody>
          <a:bodyPr wrap="none" lIns="92995" tIns="46501" rIns="92995" bIns="46501">
            <a:spAutoFit/>
          </a:bodyPr>
          <a:lstStyle/>
          <a:p>
            <a:pPr defTabSz="929644"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Definiowanie</a:t>
            </a:r>
            <a:endParaRPr lang="en-US" sz="3700" kern="0" spc="-51" dirty="0">
              <a:gradFill>
                <a:gsLst>
                  <a:gs pos="89583">
                    <a:srgbClr val="442359"/>
                  </a:gs>
                  <a:gs pos="83333">
                    <a:srgbClr val="442359"/>
                  </a:gs>
                </a:gsLst>
                <a:lin ang="16200000" scaled="0"/>
              </a:gradFill>
              <a:latin typeface="Segoe UI Light"/>
            </a:endParaRPr>
          </a:p>
        </p:txBody>
      </p:sp>
      <p:grpSp>
        <p:nvGrpSpPr>
          <p:cNvPr id="8" name="Group 7"/>
          <p:cNvGrpSpPr/>
          <p:nvPr/>
        </p:nvGrpSpPr>
        <p:grpSpPr>
          <a:xfrm>
            <a:off x="796464" y="1866195"/>
            <a:ext cx="5220541" cy="5066711"/>
            <a:chOff x="793273" y="1466912"/>
            <a:chExt cx="5116583" cy="4967815"/>
          </a:xfrm>
        </p:grpSpPr>
        <p:sp>
          <p:nvSpPr>
            <p:cNvPr id="9" name="TextBox 8"/>
            <p:cNvSpPr txBox="1"/>
            <p:nvPr/>
          </p:nvSpPr>
          <p:spPr>
            <a:xfrm>
              <a:off x="1831979" y="1466912"/>
              <a:ext cx="909657" cy="181062"/>
            </a:xfrm>
            <a:prstGeom prst="rect">
              <a:avLst/>
            </a:prstGeom>
            <a:noFill/>
          </p:spPr>
          <p:txBody>
            <a:bodyPr wrap="none" lIns="0" tIns="0" rIns="0" bIns="0" rtlCol="0" anchor="ctr">
              <a:spAutoFit/>
            </a:bodyPr>
            <a:lstStyle/>
            <a:p>
              <a:pPr algn="ctr" defTabSz="929949">
                <a:defRPr/>
              </a:pPr>
              <a:r>
                <a:rPr lang="pl-PL" sz="1200" kern="0" dirty="0">
                  <a:gradFill>
                    <a:gsLst>
                      <a:gs pos="0">
                        <a:srgbClr val="000000">
                          <a:lumMod val="65000"/>
                          <a:lumOff val="35000"/>
                        </a:srgbClr>
                      </a:gs>
                      <a:gs pos="100000">
                        <a:srgbClr val="000000">
                          <a:lumMod val="65000"/>
                          <a:lumOff val="35000"/>
                        </a:srgbClr>
                      </a:gs>
                    </a:gsLst>
                    <a:lin ang="5400000" scaled="0"/>
                  </a:gradFill>
                </a:rPr>
                <a:t>WYMAGANIA</a:t>
              </a:r>
              <a:endParaRPr lang="en-US" sz="1200" kern="0" dirty="0">
                <a:gradFill>
                  <a:gsLst>
                    <a:gs pos="0">
                      <a:srgbClr val="000000">
                        <a:lumMod val="65000"/>
                        <a:lumOff val="35000"/>
                      </a:srgbClr>
                    </a:gs>
                    <a:gs pos="100000">
                      <a:srgbClr val="000000">
                        <a:lumMod val="65000"/>
                        <a:lumOff val="35000"/>
                      </a:srgbClr>
                    </a:gs>
                  </a:gsLst>
                  <a:lin ang="5400000" scaled="0"/>
                </a:gradFill>
              </a:endParaRPr>
            </a:p>
          </p:txBody>
        </p:sp>
        <p:sp>
          <p:nvSpPr>
            <p:cNvPr id="10" name="Freeform 12"/>
            <p:cNvSpPr>
              <a:spLocks/>
            </p:cNvSpPr>
            <p:nvPr/>
          </p:nvSpPr>
          <p:spPr bwMode="auto">
            <a:xfrm>
              <a:off x="1626874" y="1740643"/>
              <a:ext cx="1319867" cy="379672"/>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lnSpc>
                  <a:spcPct val="90000"/>
                </a:lnSpc>
                <a:defRPr/>
              </a:pPr>
              <a:r>
                <a:rPr lang="en-US" sz="1100" b="1" kern="0" dirty="0">
                  <a:gradFill>
                    <a:gsLst>
                      <a:gs pos="0">
                        <a:srgbClr val="FFFFFF"/>
                      </a:gs>
                      <a:gs pos="100000">
                        <a:srgbClr val="FFFFFF"/>
                      </a:gs>
                    </a:gsLst>
                    <a:lin ang="5400000" scaled="0"/>
                  </a:gradFill>
                </a:rPr>
                <a:t>PRODUCT</a:t>
              </a:r>
            </a:p>
            <a:p>
              <a:pPr algn="ctr" defTabSz="929949">
                <a:lnSpc>
                  <a:spcPct val="90000"/>
                </a:lnSpc>
                <a:defRPr/>
              </a:pPr>
              <a:r>
                <a:rPr lang="en-US" sz="1100" b="1" kern="0" dirty="0">
                  <a:gradFill>
                    <a:gsLst>
                      <a:gs pos="0">
                        <a:srgbClr val="FFFFFF"/>
                      </a:gs>
                      <a:gs pos="100000">
                        <a:srgbClr val="FFFFFF"/>
                      </a:gs>
                    </a:gsLst>
                    <a:lin ang="5400000" scaled="0"/>
                  </a:gradFill>
                </a:rPr>
                <a:t>BACKLOG</a:t>
              </a:r>
            </a:p>
          </p:txBody>
        </p:sp>
        <p:sp>
          <p:nvSpPr>
            <p:cNvPr id="11" name="Rectangle 13"/>
            <p:cNvSpPr>
              <a:spLocks noChangeArrowheads="1"/>
            </p:cNvSpPr>
            <p:nvPr/>
          </p:nvSpPr>
          <p:spPr bwMode="auto">
            <a:xfrm>
              <a:off x="1626874" y="2164630"/>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600" kern="0" dirty="0">
                <a:gradFill>
                  <a:gsLst>
                    <a:gs pos="0">
                      <a:srgbClr val="FFFFFF"/>
                    </a:gs>
                    <a:gs pos="100000">
                      <a:srgbClr val="FFFFFF"/>
                    </a:gs>
                  </a:gsLst>
                  <a:lin ang="5400000" scaled="0"/>
                </a:gradFill>
              </a:endParaRPr>
            </a:p>
          </p:txBody>
        </p:sp>
        <p:sp>
          <p:nvSpPr>
            <p:cNvPr id="12" name="Rectangle 14"/>
            <p:cNvSpPr>
              <a:spLocks noChangeArrowheads="1"/>
            </p:cNvSpPr>
            <p:nvPr/>
          </p:nvSpPr>
          <p:spPr bwMode="auto">
            <a:xfrm>
              <a:off x="1626874" y="2377821"/>
              <a:ext cx="1319867" cy="168876"/>
            </a:xfrm>
            <a:prstGeom prst="rect">
              <a:avLst/>
            </a:pr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600" kern="0" dirty="0">
                <a:gradFill>
                  <a:gsLst>
                    <a:gs pos="0">
                      <a:srgbClr val="FFFFFF"/>
                    </a:gs>
                    <a:gs pos="100000">
                      <a:srgbClr val="FFFFFF"/>
                    </a:gs>
                  </a:gsLst>
                  <a:lin ang="5400000" scaled="0"/>
                </a:gradFill>
              </a:endParaRPr>
            </a:p>
          </p:txBody>
        </p:sp>
        <p:sp>
          <p:nvSpPr>
            <p:cNvPr id="13" name="Freeform 15"/>
            <p:cNvSpPr>
              <a:spLocks/>
            </p:cNvSpPr>
            <p:nvPr/>
          </p:nvSpPr>
          <p:spPr bwMode="auto">
            <a:xfrm>
              <a:off x="1626874" y="2591011"/>
              <a:ext cx="1319867" cy="167678"/>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600" kern="0" dirty="0">
                <a:gradFill>
                  <a:gsLst>
                    <a:gs pos="0">
                      <a:srgbClr val="FFFFFF"/>
                    </a:gs>
                    <a:gs pos="100000">
                      <a:srgbClr val="FFFFFF"/>
                    </a:gs>
                  </a:gsLst>
                  <a:lin ang="5400000" scaled="0"/>
                </a:gradFill>
              </a:endParaRPr>
            </a:p>
          </p:txBody>
        </p:sp>
        <p:sp>
          <p:nvSpPr>
            <p:cNvPr id="14" name="Freeform 16"/>
            <p:cNvSpPr>
              <a:spLocks/>
            </p:cNvSpPr>
            <p:nvPr/>
          </p:nvSpPr>
          <p:spPr bwMode="auto">
            <a:xfrm>
              <a:off x="3751596" y="4946888"/>
              <a:ext cx="1318670" cy="380869"/>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00AEEF"/>
            </a:solidFill>
            <a:ln w="25400" cap="flat" cmpd="sng" algn="ctr">
              <a:noFill/>
              <a:prstDash val="solid"/>
              <a:headEnd type="none" w="med" len="med"/>
              <a:tailEnd type="none" w="med" len="med"/>
            </a:ln>
            <a:effectLst/>
            <a:extLst/>
          </p:spPr>
          <p:txBody>
            <a:bodyPr vert="horz" wrap="square" lIns="91440" tIns="45720" rIns="91436" bIns="45718" numCol="1" rtlCol="0" anchor="t" anchorCtr="0" compatLnSpc="1">
              <a:prstTxWarp prst="textNoShape">
                <a:avLst/>
              </a:prstTxWarp>
            </a:bodyPr>
            <a:lstStyle/>
            <a:p>
              <a:pPr algn="ctr" defTabSz="929949">
                <a:lnSpc>
                  <a:spcPct val="90000"/>
                </a:lnSpc>
                <a:defRPr/>
              </a:pPr>
              <a:r>
                <a:rPr lang="en-US" sz="1100" b="1" kern="0" dirty="0">
                  <a:gradFill>
                    <a:gsLst>
                      <a:gs pos="0">
                        <a:srgbClr val="FFFFFF"/>
                      </a:gs>
                      <a:gs pos="100000">
                        <a:srgbClr val="FFFFFF"/>
                      </a:gs>
                    </a:gsLst>
                    <a:lin ang="5400000" scaled="0"/>
                  </a:gradFill>
                </a:rPr>
                <a:t>OPS</a:t>
              </a:r>
            </a:p>
            <a:p>
              <a:pPr algn="ctr" defTabSz="929949">
                <a:lnSpc>
                  <a:spcPct val="90000"/>
                </a:lnSpc>
                <a:defRPr/>
              </a:pPr>
              <a:r>
                <a:rPr lang="en-US" sz="1100" b="1" kern="0" dirty="0">
                  <a:gradFill>
                    <a:gsLst>
                      <a:gs pos="0">
                        <a:srgbClr val="FFFFFF"/>
                      </a:gs>
                      <a:gs pos="100000">
                        <a:srgbClr val="FFFFFF"/>
                      </a:gs>
                    </a:gsLst>
                    <a:lin ang="5400000" scaled="0"/>
                  </a:gradFill>
                </a:rPr>
                <a:t>BACKLOG</a:t>
              </a:r>
            </a:p>
          </p:txBody>
        </p:sp>
        <p:sp>
          <p:nvSpPr>
            <p:cNvPr id="15" name="Rectangle 17"/>
            <p:cNvSpPr>
              <a:spLocks noChangeArrowheads="1"/>
            </p:cNvSpPr>
            <p:nvPr/>
          </p:nvSpPr>
          <p:spPr bwMode="auto">
            <a:xfrm>
              <a:off x="3751596" y="5372072"/>
              <a:ext cx="1318670" cy="168876"/>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6" name="Rectangle 18"/>
            <p:cNvSpPr>
              <a:spLocks noChangeArrowheads="1"/>
            </p:cNvSpPr>
            <p:nvPr/>
          </p:nvSpPr>
          <p:spPr bwMode="auto">
            <a:xfrm>
              <a:off x="3751596" y="5585263"/>
              <a:ext cx="1318670" cy="166481"/>
            </a:xfrm>
            <a:prstGeom prst="rect">
              <a:avLst/>
            </a:pr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7" name="Freeform 19"/>
            <p:cNvSpPr>
              <a:spLocks/>
            </p:cNvSpPr>
            <p:nvPr/>
          </p:nvSpPr>
          <p:spPr bwMode="auto">
            <a:xfrm>
              <a:off x="3751596" y="5796059"/>
              <a:ext cx="1318670" cy="168876"/>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8" name="Freeform 11"/>
            <p:cNvSpPr>
              <a:spLocks/>
            </p:cNvSpPr>
            <p:nvPr/>
          </p:nvSpPr>
          <p:spPr bwMode="auto">
            <a:xfrm>
              <a:off x="3514452" y="2067615"/>
              <a:ext cx="153306" cy="332961"/>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19" name="Freeform 18"/>
            <p:cNvSpPr>
              <a:spLocks/>
            </p:cNvSpPr>
            <p:nvPr/>
          </p:nvSpPr>
          <p:spPr bwMode="auto">
            <a:xfrm>
              <a:off x="2980277" y="2059231"/>
              <a:ext cx="516210" cy="331764"/>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0" name="TextBox 19"/>
            <p:cNvSpPr txBox="1"/>
            <p:nvPr/>
          </p:nvSpPr>
          <p:spPr>
            <a:xfrm>
              <a:off x="4326589" y="3730881"/>
              <a:ext cx="1269434" cy="241415"/>
            </a:xfrm>
            <a:prstGeom prst="rect">
              <a:avLst/>
            </a:prstGeom>
            <a:noFill/>
          </p:spPr>
          <p:txBody>
            <a:bodyPr wrap="none" lIns="0" tIns="0" rIns="0" bIns="0" rtlCol="0" anchor="ctr">
              <a:spAutoFit/>
            </a:bodyPr>
            <a:lstStyle>
              <a:defPPr>
                <a:defRPr lang="en-US"/>
              </a:defPPr>
              <a:lvl1pPr algn="ctr" defTabSz="914400">
                <a:defRPr sz="2000" spc="-60">
                  <a:gradFill>
                    <a:gsLst>
                      <a:gs pos="0">
                        <a:schemeClr val="accent2"/>
                      </a:gs>
                      <a:gs pos="100000">
                        <a:schemeClr val="accent2"/>
                      </a:gs>
                    </a:gsLst>
                    <a:lin ang="5400000" scaled="0"/>
                  </a:gradFill>
                </a:defRPr>
              </a:lvl1pPr>
            </a:lstStyle>
            <a:p>
              <a:pPr defTabSz="929949">
                <a:defRPr/>
              </a:pPr>
              <a:r>
                <a:rPr lang="pl-PL" sz="1600" kern="0" spc="0" dirty="0">
                  <a:gradFill>
                    <a:gsLst>
                      <a:gs pos="0">
                        <a:srgbClr val="00AEEF"/>
                      </a:gs>
                      <a:gs pos="100000">
                        <a:srgbClr val="00AEEF"/>
                      </a:gs>
                    </a:gsLst>
                    <a:lin ang="5400000" scaled="0"/>
                  </a:gradFill>
                  <a:latin typeface="Segoe UI Light"/>
                </a:rPr>
                <a:t>Monitorowanie</a:t>
              </a:r>
              <a:endParaRPr lang="en-US" kern="0" spc="0" dirty="0">
                <a:gradFill>
                  <a:gsLst>
                    <a:gs pos="0">
                      <a:srgbClr val="00AEEF"/>
                    </a:gs>
                    <a:gs pos="100000">
                      <a:srgbClr val="00AEEF"/>
                    </a:gs>
                  </a:gsLst>
                  <a:lin ang="5400000" scaled="0"/>
                </a:gradFill>
                <a:latin typeface="Segoe UI Light"/>
              </a:endParaRPr>
            </a:p>
          </p:txBody>
        </p:sp>
        <p:sp>
          <p:nvSpPr>
            <p:cNvPr id="21" name="Freeform 9"/>
            <p:cNvSpPr>
              <a:spLocks/>
            </p:cNvSpPr>
            <p:nvPr/>
          </p:nvSpPr>
          <p:spPr bwMode="auto">
            <a:xfrm>
              <a:off x="5578092" y="3831907"/>
              <a:ext cx="331764" cy="147318"/>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2" name="Freeform 10"/>
            <p:cNvSpPr>
              <a:spLocks/>
            </p:cNvSpPr>
            <p:nvPr/>
          </p:nvSpPr>
          <p:spPr bwMode="auto">
            <a:xfrm>
              <a:off x="4928820" y="2933553"/>
              <a:ext cx="147318" cy="332961"/>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3" name="Freeform 23"/>
            <p:cNvSpPr>
              <a:spLocks/>
            </p:cNvSpPr>
            <p:nvPr/>
          </p:nvSpPr>
          <p:spPr bwMode="auto">
            <a:xfrm>
              <a:off x="3591105" y="2195769"/>
              <a:ext cx="2191794" cy="1568989"/>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4" name="Freeform 24"/>
            <p:cNvSpPr>
              <a:spLocks/>
            </p:cNvSpPr>
            <p:nvPr/>
          </p:nvSpPr>
          <p:spPr bwMode="auto">
            <a:xfrm>
              <a:off x="4193548" y="3061707"/>
              <a:ext cx="1586956" cy="1953451"/>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00AEEF"/>
            </a:solidFill>
            <a:ln w="25400" cap="flat" cmpd="sng" algn="ctr">
              <a:noFill/>
              <a:prstDash val="solid"/>
              <a:headEnd type="none" w="med" len="med"/>
              <a:tailEnd type="none" w="med" len="med"/>
            </a:ln>
            <a:effectLst/>
            <a:extLst/>
          </p:spPr>
          <p:txBody>
            <a:bodyPr vert="horz" wrap="square" lIns="274320" tIns="274320" rIns="91436" bIns="45718" numCol="1" rtlCol="0" anchor="t" anchorCtr="0" compatLnSpc="1">
              <a:prstTxWarp prst="textNoShape">
                <a:avLst/>
              </a:prstTxWarp>
            </a:bodyPr>
            <a:lstStyle/>
            <a:p>
              <a:pPr defTabSz="929644" fontAlgn="base">
                <a:spcBef>
                  <a:spcPct val="0"/>
                </a:spcBef>
                <a:spcAft>
                  <a:spcPct val="0"/>
                </a:spcAft>
                <a:defRPr/>
              </a:pPr>
              <a:endParaRPr lang="en-US" sz="3300" kern="0" dirty="0">
                <a:gradFill>
                  <a:gsLst>
                    <a:gs pos="0">
                      <a:srgbClr val="FFFFFF"/>
                    </a:gs>
                    <a:gs pos="100000">
                      <a:srgbClr val="FFFFFF"/>
                    </a:gs>
                  </a:gsLst>
                  <a:lin ang="16200000" scaled="0"/>
                </a:gradFill>
                <a:latin typeface="Segoe UI Light"/>
              </a:endParaRPr>
            </a:p>
          </p:txBody>
        </p:sp>
        <p:sp>
          <p:nvSpPr>
            <p:cNvPr id="25" name="TextBox 24"/>
            <p:cNvSpPr txBox="1"/>
            <p:nvPr/>
          </p:nvSpPr>
          <p:spPr>
            <a:xfrm>
              <a:off x="1147431" y="3714114"/>
              <a:ext cx="1230157" cy="241415"/>
            </a:xfrm>
            <a:prstGeom prst="rect">
              <a:avLst/>
            </a:prstGeom>
            <a:noFill/>
          </p:spPr>
          <p:txBody>
            <a:bodyPr wrap="none" lIns="0" tIns="0" rIns="0" bIns="0" rtlCol="0" anchor="ctr">
              <a:spAutoFit/>
            </a:bodyPr>
            <a:lstStyle/>
            <a:p>
              <a:pPr algn="ctr" defTabSz="929949">
                <a:defRPr/>
              </a:pPr>
              <a:r>
                <a:rPr lang="pl-PL" sz="1600" kern="0" dirty="0">
                  <a:gradFill>
                    <a:gsLst>
                      <a:gs pos="0">
                        <a:srgbClr val="8CC600"/>
                      </a:gs>
                      <a:gs pos="100000">
                        <a:srgbClr val="8CC600"/>
                      </a:gs>
                    </a:gsLst>
                    <a:lin ang="5400000" scaled="0"/>
                  </a:gradFill>
                  <a:latin typeface="Segoe UI Light"/>
                </a:rPr>
                <a:t>Implementacja</a:t>
              </a:r>
              <a:endParaRPr lang="en-US" sz="2000" kern="0" dirty="0">
                <a:gradFill>
                  <a:gsLst>
                    <a:gs pos="0">
                      <a:srgbClr val="8CC600"/>
                    </a:gs>
                    <a:gs pos="100000">
                      <a:srgbClr val="8CC600"/>
                    </a:gs>
                  </a:gsLst>
                  <a:lin ang="5400000" scaled="0"/>
                </a:gradFill>
                <a:latin typeface="Segoe UI Light"/>
              </a:endParaRPr>
            </a:p>
          </p:txBody>
        </p:sp>
        <p:sp>
          <p:nvSpPr>
            <p:cNvPr id="26" name="Freeform 25"/>
            <p:cNvSpPr>
              <a:spLocks/>
            </p:cNvSpPr>
            <p:nvPr/>
          </p:nvSpPr>
          <p:spPr bwMode="auto">
            <a:xfrm>
              <a:off x="909449" y="3940819"/>
              <a:ext cx="2818194" cy="169474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200" kern="0" dirty="0">
                <a:gradFill>
                  <a:gsLst>
                    <a:gs pos="0">
                      <a:srgbClr val="FFFFFF"/>
                    </a:gs>
                    <a:gs pos="100000">
                      <a:srgbClr val="FFFFFF"/>
                    </a:gs>
                  </a:gsLst>
                  <a:lin ang="5400000" scaled="0"/>
                </a:gradFill>
              </a:endParaRPr>
            </a:p>
          </p:txBody>
        </p:sp>
        <p:sp>
          <p:nvSpPr>
            <p:cNvPr id="27" name="Freeform 7"/>
            <p:cNvSpPr>
              <a:spLocks/>
            </p:cNvSpPr>
            <p:nvPr/>
          </p:nvSpPr>
          <p:spPr bwMode="auto">
            <a:xfrm>
              <a:off x="1582416" y="4441458"/>
              <a:ext cx="147318" cy="331764"/>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200" kern="0" dirty="0">
                <a:gradFill>
                  <a:gsLst>
                    <a:gs pos="0">
                      <a:srgbClr val="FFFFFF"/>
                    </a:gs>
                    <a:gs pos="100000">
                      <a:srgbClr val="FFFFFF"/>
                    </a:gs>
                  </a:gsLst>
                  <a:lin ang="5400000" scaled="0"/>
                </a:gradFill>
              </a:endParaRPr>
            </a:p>
          </p:txBody>
        </p:sp>
        <p:sp>
          <p:nvSpPr>
            <p:cNvPr id="28" name="Freeform 8"/>
            <p:cNvSpPr>
              <a:spLocks/>
            </p:cNvSpPr>
            <p:nvPr/>
          </p:nvSpPr>
          <p:spPr bwMode="auto">
            <a:xfrm>
              <a:off x="793273" y="3730307"/>
              <a:ext cx="331764" cy="147318"/>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200" kern="0" dirty="0">
                <a:gradFill>
                  <a:gsLst>
                    <a:gs pos="0">
                      <a:srgbClr val="FFFFFF"/>
                    </a:gs>
                    <a:gs pos="100000">
                      <a:srgbClr val="FFFFFF"/>
                    </a:gs>
                  </a:gsLst>
                  <a:lin ang="5400000" scaled="0"/>
                </a:gradFill>
              </a:endParaRPr>
            </a:p>
          </p:txBody>
        </p:sp>
        <p:sp>
          <p:nvSpPr>
            <p:cNvPr id="29" name="Freeform 26"/>
            <p:cNvSpPr>
              <a:spLocks/>
            </p:cNvSpPr>
            <p:nvPr/>
          </p:nvSpPr>
          <p:spPr bwMode="auto">
            <a:xfrm>
              <a:off x="911846" y="2692814"/>
              <a:ext cx="1594142" cy="1953452"/>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rgbClr val="8CC600"/>
            </a:solidFill>
            <a:ln>
              <a:noFill/>
            </a:ln>
            <a:extLst/>
          </p:spPr>
          <p:txBody>
            <a:bodyPr vert="horz" wrap="square" lIns="91440" tIns="0" rIns="91440" bIns="0" numCol="1" anchor="ctr" anchorCtr="0" compatLnSpc="1">
              <a:prstTxWarp prst="textNoShape">
                <a:avLst/>
              </a:prstTxWarp>
            </a:bodyPr>
            <a:lstStyle/>
            <a:p>
              <a:pPr algn="ctr" defTabSz="929949">
                <a:defRPr/>
              </a:pPr>
              <a:endParaRPr lang="en-US" sz="1200" kern="0" dirty="0">
                <a:gradFill>
                  <a:gsLst>
                    <a:gs pos="0">
                      <a:srgbClr val="FFFFFF"/>
                    </a:gs>
                    <a:gs pos="100000">
                      <a:srgbClr val="FFFFFF"/>
                    </a:gs>
                  </a:gsLst>
                  <a:lin ang="5400000" scaled="0"/>
                </a:gradFill>
              </a:endParaRPr>
            </a:p>
          </p:txBody>
        </p:sp>
        <p:sp>
          <p:nvSpPr>
            <p:cNvPr id="30" name="TextBox 29"/>
            <p:cNvSpPr txBox="1"/>
            <p:nvPr/>
          </p:nvSpPr>
          <p:spPr>
            <a:xfrm>
              <a:off x="3338856" y="5982073"/>
              <a:ext cx="2242098" cy="452654"/>
            </a:xfrm>
            <a:prstGeom prst="rect">
              <a:avLst/>
            </a:prstGeom>
            <a:ln>
              <a:noFill/>
            </a:ln>
          </p:spPr>
          <p:txBody>
            <a:bodyPr wrap="square">
              <a:spAutoFit/>
            </a:bodyPr>
            <a:lstStyle>
              <a:defPPr>
                <a:defRPr lang="en-US"/>
              </a:defPPr>
              <a:lvl1pPr marR="0" lvl="0" indent="0" fontAlgn="auto">
                <a:lnSpc>
                  <a:spcPct val="85000"/>
                </a:lnSpc>
                <a:spcBef>
                  <a:spcPts val="0"/>
                </a:spcBef>
                <a:spcAft>
                  <a:spcPts val="0"/>
                </a:spcAft>
                <a:buClrTx/>
                <a:buSzTx/>
                <a:buFontTx/>
                <a:buNone/>
                <a:tabLst/>
                <a:defRPr kumimoji="0" sz="1200" b="0" i="0" u="none" strike="noStrike" kern="0" cap="none" spc="-50" normalizeH="0" baseline="0">
                  <a:ln>
                    <a:noFill/>
                  </a:ln>
                  <a:solidFill>
                    <a:schemeClr val="tx1">
                      <a:lumMod val="85000"/>
                    </a:schemeClr>
                  </a:solidFill>
                  <a:effectLst/>
                  <a:uLnTx/>
                  <a:uFillTx/>
                </a:defRPr>
              </a:lvl1pPr>
            </a:lstStyle>
            <a:p>
              <a:pPr algn="ctr" defTabSz="926672">
                <a:lnSpc>
                  <a:spcPct val="100000"/>
                </a:lnSpc>
                <a:defRPr/>
              </a:pPr>
              <a:r>
                <a:rPr lang="pl-PL" spc="0" dirty="0">
                  <a:gradFill>
                    <a:gsLst>
                      <a:gs pos="0">
                        <a:srgbClr val="000000">
                          <a:lumMod val="65000"/>
                          <a:lumOff val="35000"/>
                        </a:srgbClr>
                      </a:gs>
                      <a:gs pos="100000">
                        <a:srgbClr val="000000">
                          <a:lumMod val="65000"/>
                          <a:lumOff val="35000"/>
                        </a:srgbClr>
                      </a:gs>
                    </a:gsLst>
                    <a:lin ang="5400000" scaled="0"/>
                  </a:gradFill>
                </a:rPr>
                <a:t>DZIAŁAJĄCE OPROGRAMOWANIE</a:t>
              </a:r>
              <a:endParaRPr lang="en-US" spc="0" dirty="0">
                <a:gradFill>
                  <a:gsLst>
                    <a:gs pos="0">
                      <a:srgbClr val="000000">
                        <a:lumMod val="65000"/>
                        <a:lumOff val="35000"/>
                      </a:srgbClr>
                    </a:gs>
                    <a:gs pos="100000">
                      <a:srgbClr val="000000">
                        <a:lumMod val="65000"/>
                        <a:lumOff val="35000"/>
                      </a:srgbClr>
                    </a:gs>
                  </a:gsLst>
                  <a:lin ang="5400000" scaled="0"/>
                </a:gradFill>
              </a:endParaRPr>
            </a:p>
          </p:txBody>
        </p:sp>
      </p:grpSp>
      <p:sp>
        <p:nvSpPr>
          <p:cNvPr id="31" name="Title 1"/>
          <p:cNvSpPr txBox="1">
            <a:spLocks/>
          </p:cNvSpPr>
          <p:nvPr/>
        </p:nvSpPr>
        <p:spPr>
          <a:xfrm>
            <a:off x="529667" y="233151"/>
            <a:ext cx="11375536" cy="107355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a:lstStyle>
          <a:p>
            <a:r>
              <a:rPr lang="pl-PL" sz="4500" dirty="0" smtClean="0">
                <a:gradFill>
                  <a:gsLst>
                    <a:gs pos="1250">
                      <a:srgbClr val="000000"/>
                    </a:gs>
                    <a:gs pos="100000">
                      <a:srgbClr val="000000"/>
                    </a:gs>
                  </a:gsLst>
                  <a:lin ang="5400000" scaled="0"/>
                </a:gradFill>
              </a:rPr>
              <a:t>Ciągłe udoskonalanie</a:t>
            </a:r>
            <a:r>
              <a:rPr sz="4500" dirty="0">
                <a:gradFill>
                  <a:gsLst>
                    <a:gs pos="1250">
                      <a:srgbClr val="000000"/>
                    </a:gs>
                    <a:gs pos="100000">
                      <a:srgbClr val="000000"/>
                    </a:gs>
                  </a:gsLst>
                  <a:lin ang="5400000" scaled="0"/>
                </a:gradFill>
              </a:rPr>
              <a:t/>
            </a:r>
            <a:br>
              <a:rPr sz="4500" dirty="0">
                <a:gradFill>
                  <a:gsLst>
                    <a:gs pos="1250">
                      <a:srgbClr val="000000"/>
                    </a:gs>
                    <a:gs pos="100000">
                      <a:srgbClr val="000000"/>
                    </a:gs>
                  </a:gsLst>
                  <a:lin ang="5400000" scaled="0"/>
                </a:gradFill>
              </a:rPr>
            </a:br>
            <a:r>
              <a:rPr lang="pl-PL" sz="3300" dirty="0" smtClean="0">
                <a:solidFill>
                  <a:srgbClr val="000000"/>
                </a:solidFill>
              </a:rPr>
              <a:t>Bez przeszkód</a:t>
            </a:r>
            <a:endParaRPr sz="4500" dirty="0">
              <a:solidFill>
                <a:srgbClr val="000000"/>
              </a:solidFill>
            </a:endParaRPr>
          </a:p>
        </p:txBody>
      </p:sp>
      <p:sp>
        <p:nvSpPr>
          <p:cNvPr id="68" name="Freeform 11"/>
          <p:cNvSpPr>
            <a:spLocks noChangeAspect="1" noEditPoints="1"/>
          </p:cNvSpPr>
          <p:nvPr/>
        </p:nvSpPr>
        <p:spPr bwMode="auto">
          <a:xfrm>
            <a:off x="7174009" y="2047971"/>
            <a:ext cx="631422" cy="634170"/>
          </a:xfrm>
          <a:custGeom>
            <a:avLst/>
            <a:gdLst>
              <a:gd name="T0" fmla="*/ 269 w 534"/>
              <a:gd name="T1" fmla="*/ 536 h 536"/>
              <a:gd name="T2" fmla="*/ 534 w 534"/>
              <a:gd name="T3" fmla="*/ 266 h 536"/>
              <a:gd name="T4" fmla="*/ 269 w 534"/>
              <a:gd name="T5" fmla="*/ 0 h 536"/>
              <a:gd name="T6" fmla="*/ 0 w 534"/>
              <a:gd name="T7" fmla="*/ 266 h 536"/>
              <a:gd name="T8" fmla="*/ 269 w 534"/>
              <a:gd name="T9" fmla="*/ 536 h 536"/>
              <a:gd name="T10" fmla="*/ 269 w 534"/>
              <a:gd name="T11" fmla="*/ 32 h 536"/>
              <a:gd name="T12" fmla="*/ 501 w 534"/>
              <a:gd name="T13" fmla="*/ 266 h 536"/>
              <a:gd name="T14" fmla="*/ 269 w 534"/>
              <a:gd name="T15" fmla="*/ 503 h 536"/>
              <a:gd name="T16" fmla="*/ 32 w 534"/>
              <a:gd name="T17" fmla="*/ 266 h 536"/>
              <a:gd name="T18" fmla="*/ 269 w 534"/>
              <a:gd name="T19" fmla="*/ 32 h 536"/>
              <a:gd name="T20" fmla="*/ 307 w 534"/>
              <a:gd name="T21" fmla="*/ 251 h 536"/>
              <a:gd name="T22" fmla="*/ 327 w 534"/>
              <a:gd name="T23" fmla="*/ 282 h 536"/>
              <a:gd name="T24" fmla="*/ 406 w 534"/>
              <a:gd name="T25" fmla="*/ 172 h 536"/>
              <a:gd name="T26" fmla="*/ 449 w 534"/>
              <a:gd name="T27" fmla="*/ 172 h 536"/>
              <a:gd name="T28" fmla="*/ 350 w 534"/>
              <a:gd name="T29" fmla="*/ 314 h 536"/>
              <a:gd name="T30" fmla="*/ 307 w 534"/>
              <a:gd name="T31" fmla="*/ 314 h 536"/>
              <a:gd name="T32" fmla="*/ 267 w 534"/>
              <a:gd name="T33" fmla="*/ 251 h 536"/>
              <a:gd name="T34" fmla="*/ 307 w 534"/>
              <a:gd name="T35" fmla="*/ 251 h 536"/>
              <a:gd name="T36" fmla="*/ 240 w 534"/>
              <a:gd name="T37" fmla="*/ 235 h 536"/>
              <a:gd name="T38" fmla="*/ 311 w 534"/>
              <a:gd name="T39" fmla="*/ 357 h 536"/>
              <a:gd name="T40" fmla="*/ 295 w 534"/>
              <a:gd name="T41" fmla="*/ 373 h 536"/>
              <a:gd name="T42" fmla="*/ 263 w 534"/>
              <a:gd name="T43" fmla="*/ 361 h 536"/>
              <a:gd name="T44" fmla="*/ 240 w 534"/>
              <a:gd name="T45" fmla="*/ 373 h 536"/>
              <a:gd name="T46" fmla="*/ 232 w 534"/>
              <a:gd name="T47" fmla="*/ 404 h 536"/>
              <a:gd name="T48" fmla="*/ 208 w 534"/>
              <a:gd name="T49" fmla="*/ 408 h 536"/>
              <a:gd name="T50" fmla="*/ 196 w 534"/>
              <a:gd name="T51" fmla="*/ 377 h 536"/>
              <a:gd name="T52" fmla="*/ 168 w 534"/>
              <a:gd name="T53" fmla="*/ 369 h 536"/>
              <a:gd name="T54" fmla="*/ 141 w 534"/>
              <a:gd name="T55" fmla="*/ 389 h 536"/>
              <a:gd name="T56" fmla="*/ 121 w 534"/>
              <a:gd name="T57" fmla="*/ 373 h 536"/>
              <a:gd name="T58" fmla="*/ 137 w 534"/>
              <a:gd name="T59" fmla="*/ 341 h 536"/>
              <a:gd name="T60" fmla="*/ 121 w 534"/>
              <a:gd name="T61" fmla="*/ 318 h 536"/>
              <a:gd name="T62" fmla="*/ 89 w 534"/>
              <a:gd name="T63" fmla="*/ 310 h 536"/>
              <a:gd name="T64" fmla="*/ 85 w 534"/>
              <a:gd name="T65" fmla="*/ 290 h 536"/>
              <a:gd name="T66" fmla="*/ 117 w 534"/>
              <a:gd name="T67" fmla="*/ 274 h 536"/>
              <a:gd name="T68" fmla="*/ 125 w 534"/>
              <a:gd name="T69" fmla="*/ 247 h 536"/>
              <a:gd name="T70" fmla="*/ 105 w 534"/>
              <a:gd name="T71" fmla="*/ 219 h 536"/>
              <a:gd name="T72" fmla="*/ 121 w 534"/>
              <a:gd name="T73" fmla="*/ 203 h 536"/>
              <a:gd name="T74" fmla="*/ 153 w 534"/>
              <a:gd name="T75" fmla="*/ 215 h 536"/>
              <a:gd name="T76" fmla="*/ 176 w 534"/>
              <a:gd name="T77" fmla="*/ 199 h 536"/>
              <a:gd name="T78" fmla="*/ 184 w 534"/>
              <a:gd name="T79" fmla="*/ 168 h 536"/>
              <a:gd name="T80" fmla="*/ 208 w 534"/>
              <a:gd name="T81" fmla="*/ 168 h 536"/>
              <a:gd name="T82" fmla="*/ 220 w 534"/>
              <a:gd name="T83" fmla="*/ 196 h 536"/>
              <a:gd name="T84" fmla="*/ 247 w 534"/>
              <a:gd name="T85" fmla="*/ 203 h 536"/>
              <a:gd name="T86" fmla="*/ 275 w 534"/>
              <a:gd name="T87" fmla="*/ 188 h 536"/>
              <a:gd name="T88" fmla="*/ 295 w 534"/>
              <a:gd name="T89" fmla="*/ 199 h 536"/>
              <a:gd name="T90" fmla="*/ 279 w 534"/>
              <a:gd name="T91" fmla="*/ 231 h 536"/>
              <a:gd name="T92" fmla="*/ 240 w 534"/>
              <a:gd name="T93" fmla="*/ 235 h 536"/>
              <a:gd name="T94" fmla="*/ 228 w 534"/>
              <a:gd name="T95" fmla="*/ 302 h 536"/>
              <a:gd name="T96" fmla="*/ 224 w 534"/>
              <a:gd name="T97" fmla="*/ 267 h 536"/>
              <a:gd name="T98" fmla="*/ 188 w 534"/>
              <a:gd name="T99" fmla="*/ 270 h 536"/>
              <a:gd name="T100" fmla="*/ 192 w 534"/>
              <a:gd name="T101" fmla="*/ 306 h 536"/>
              <a:gd name="T102" fmla="*/ 228 w 534"/>
              <a:gd name="T103" fmla="*/ 30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307" y="251"/>
                </a:moveTo>
                <a:cubicBezTo>
                  <a:pt x="327" y="282"/>
                  <a:pt x="327" y="282"/>
                  <a:pt x="327" y="282"/>
                </a:cubicBezTo>
                <a:cubicBezTo>
                  <a:pt x="406" y="172"/>
                  <a:pt x="406" y="172"/>
                  <a:pt x="406" y="172"/>
                </a:cubicBezTo>
                <a:cubicBezTo>
                  <a:pt x="406" y="172"/>
                  <a:pt x="406" y="172"/>
                  <a:pt x="449" y="172"/>
                </a:cubicBezTo>
                <a:cubicBezTo>
                  <a:pt x="350" y="314"/>
                  <a:pt x="350" y="314"/>
                  <a:pt x="350" y="314"/>
                </a:cubicBezTo>
                <a:cubicBezTo>
                  <a:pt x="307" y="314"/>
                  <a:pt x="307" y="314"/>
                  <a:pt x="307" y="314"/>
                </a:cubicBezTo>
                <a:cubicBezTo>
                  <a:pt x="267" y="251"/>
                  <a:pt x="267" y="251"/>
                  <a:pt x="267" y="251"/>
                </a:cubicBezTo>
                <a:cubicBezTo>
                  <a:pt x="307" y="251"/>
                  <a:pt x="307" y="251"/>
                  <a:pt x="307" y="251"/>
                </a:cubicBezTo>
                <a:close/>
                <a:moveTo>
                  <a:pt x="240" y="235"/>
                </a:moveTo>
                <a:cubicBezTo>
                  <a:pt x="240" y="235"/>
                  <a:pt x="291" y="326"/>
                  <a:pt x="311" y="357"/>
                </a:cubicBezTo>
                <a:cubicBezTo>
                  <a:pt x="307" y="361"/>
                  <a:pt x="299" y="365"/>
                  <a:pt x="295" y="373"/>
                </a:cubicBezTo>
                <a:cubicBezTo>
                  <a:pt x="295" y="373"/>
                  <a:pt x="295" y="373"/>
                  <a:pt x="263" y="361"/>
                </a:cubicBezTo>
                <a:cubicBezTo>
                  <a:pt x="255" y="365"/>
                  <a:pt x="247" y="369"/>
                  <a:pt x="240" y="373"/>
                </a:cubicBezTo>
                <a:cubicBezTo>
                  <a:pt x="240" y="373"/>
                  <a:pt x="240" y="373"/>
                  <a:pt x="232" y="404"/>
                </a:cubicBezTo>
                <a:cubicBezTo>
                  <a:pt x="224" y="408"/>
                  <a:pt x="216" y="408"/>
                  <a:pt x="208" y="408"/>
                </a:cubicBezTo>
                <a:cubicBezTo>
                  <a:pt x="208" y="408"/>
                  <a:pt x="208" y="408"/>
                  <a:pt x="196" y="377"/>
                </a:cubicBezTo>
                <a:cubicBezTo>
                  <a:pt x="184" y="377"/>
                  <a:pt x="176" y="373"/>
                  <a:pt x="168" y="369"/>
                </a:cubicBezTo>
                <a:cubicBezTo>
                  <a:pt x="168" y="369"/>
                  <a:pt x="168" y="369"/>
                  <a:pt x="141" y="389"/>
                </a:cubicBezTo>
                <a:cubicBezTo>
                  <a:pt x="133" y="385"/>
                  <a:pt x="129" y="377"/>
                  <a:pt x="121" y="373"/>
                </a:cubicBezTo>
                <a:cubicBezTo>
                  <a:pt x="121" y="373"/>
                  <a:pt x="121" y="373"/>
                  <a:pt x="137" y="341"/>
                </a:cubicBezTo>
                <a:cubicBezTo>
                  <a:pt x="129" y="334"/>
                  <a:pt x="125" y="326"/>
                  <a:pt x="121" y="318"/>
                </a:cubicBezTo>
                <a:cubicBezTo>
                  <a:pt x="121" y="318"/>
                  <a:pt x="121" y="318"/>
                  <a:pt x="89" y="310"/>
                </a:cubicBezTo>
                <a:cubicBezTo>
                  <a:pt x="85" y="302"/>
                  <a:pt x="85" y="298"/>
                  <a:pt x="85" y="290"/>
                </a:cubicBezTo>
                <a:cubicBezTo>
                  <a:pt x="85" y="290"/>
                  <a:pt x="85" y="290"/>
                  <a:pt x="117" y="274"/>
                </a:cubicBezTo>
                <a:cubicBezTo>
                  <a:pt x="117" y="267"/>
                  <a:pt x="121" y="255"/>
                  <a:pt x="125" y="247"/>
                </a:cubicBezTo>
                <a:cubicBezTo>
                  <a:pt x="125" y="247"/>
                  <a:pt x="125" y="247"/>
                  <a:pt x="105" y="219"/>
                </a:cubicBezTo>
                <a:cubicBezTo>
                  <a:pt x="113" y="215"/>
                  <a:pt x="117" y="207"/>
                  <a:pt x="121" y="203"/>
                </a:cubicBezTo>
                <a:cubicBezTo>
                  <a:pt x="121" y="203"/>
                  <a:pt x="121" y="203"/>
                  <a:pt x="153" y="215"/>
                </a:cubicBezTo>
                <a:cubicBezTo>
                  <a:pt x="160" y="207"/>
                  <a:pt x="168" y="203"/>
                  <a:pt x="176" y="199"/>
                </a:cubicBezTo>
                <a:cubicBezTo>
                  <a:pt x="176" y="199"/>
                  <a:pt x="176" y="199"/>
                  <a:pt x="184" y="168"/>
                </a:cubicBezTo>
                <a:cubicBezTo>
                  <a:pt x="192" y="168"/>
                  <a:pt x="200" y="168"/>
                  <a:pt x="208" y="168"/>
                </a:cubicBezTo>
                <a:cubicBezTo>
                  <a:pt x="208" y="168"/>
                  <a:pt x="208" y="168"/>
                  <a:pt x="220" y="196"/>
                </a:cubicBezTo>
                <a:cubicBezTo>
                  <a:pt x="232" y="199"/>
                  <a:pt x="240" y="199"/>
                  <a:pt x="247" y="203"/>
                </a:cubicBezTo>
                <a:cubicBezTo>
                  <a:pt x="247" y="203"/>
                  <a:pt x="247" y="203"/>
                  <a:pt x="275" y="188"/>
                </a:cubicBezTo>
                <a:cubicBezTo>
                  <a:pt x="283" y="192"/>
                  <a:pt x="287" y="196"/>
                  <a:pt x="295" y="199"/>
                </a:cubicBezTo>
                <a:cubicBezTo>
                  <a:pt x="295" y="199"/>
                  <a:pt x="295" y="199"/>
                  <a:pt x="279" y="231"/>
                </a:cubicBezTo>
                <a:cubicBezTo>
                  <a:pt x="283" y="235"/>
                  <a:pt x="240" y="235"/>
                  <a:pt x="240" y="235"/>
                </a:cubicBezTo>
                <a:close/>
                <a:moveTo>
                  <a:pt x="228" y="302"/>
                </a:moveTo>
                <a:cubicBezTo>
                  <a:pt x="240" y="290"/>
                  <a:pt x="236" y="274"/>
                  <a:pt x="224" y="267"/>
                </a:cubicBezTo>
                <a:cubicBezTo>
                  <a:pt x="212" y="259"/>
                  <a:pt x="196" y="259"/>
                  <a:pt x="188" y="270"/>
                </a:cubicBezTo>
                <a:cubicBezTo>
                  <a:pt x="176" y="282"/>
                  <a:pt x="180" y="298"/>
                  <a:pt x="192" y="306"/>
                </a:cubicBezTo>
                <a:cubicBezTo>
                  <a:pt x="204" y="318"/>
                  <a:pt x="220" y="314"/>
                  <a:pt x="228" y="302"/>
                </a:cubicBezTo>
                <a:close/>
              </a:path>
            </a:pathLst>
          </a:custGeom>
          <a:solidFill>
            <a:schemeClr val="accent1"/>
          </a:solidFill>
          <a:ln>
            <a:noFill/>
          </a:ln>
          <a:extLst/>
        </p:spPr>
        <p:txBody>
          <a:bodyPr vert="horz" wrap="square" lIns="92995" tIns="46501" rIns="92995" bIns="46501" numCol="1" anchor="t" anchorCtr="0" compatLnSpc="1">
            <a:prstTxWarp prst="textNoShape">
              <a:avLst/>
            </a:prstTxWarp>
          </a:bodyPr>
          <a:lstStyle/>
          <a:p>
            <a:pPr defTabSz="929915"/>
            <a:endParaRPr lang="en-US">
              <a:solidFill>
                <a:srgbClr val="000000"/>
              </a:solidFill>
            </a:endParaRPr>
          </a:p>
        </p:txBody>
      </p:sp>
      <p:sp>
        <p:nvSpPr>
          <p:cNvPr id="69" name="Rectangle 68"/>
          <p:cNvSpPr/>
          <p:nvPr/>
        </p:nvSpPr>
        <p:spPr>
          <a:xfrm>
            <a:off x="7878378" y="2075196"/>
            <a:ext cx="3241463" cy="606358"/>
          </a:xfrm>
          <a:prstGeom prst="rect">
            <a:avLst/>
          </a:prstGeom>
        </p:spPr>
        <p:txBody>
          <a:bodyPr wrap="none" lIns="92995" tIns="46501" rIns="92995" bIns="46501">
            <a:spAutoFit/>
          </a:bodyPr>
          <a:lstStyle/>
          <a:p>
            <a:pPr defTabSz="929644" fontAlgn="base">
              <a:lnSpc>
                <a:spcPct val="90000"/>
              </a:lnSpc>
              <a:spcBef>
                <a:spcPct val="0"/>
              </a:spcBef>
              <a:spcAft>
                <a:spcPct val="0"/>
              </a:spcAft>
            </a:pPr>
            <a:r>
              <a:rPr lang="pl-PL" sz="3700" kern="0" spc="-51" dirty="0" smtClean="0">
                <a:gradFill>
                  <a:gsLst>
                    <a:gs pos="89583">
                      <a:srgbClr val="442359"/>
                    </a:gs>
                    <a:gs pos="83333">
                      <a:srgbClr val="442359"/>
                    </a:gs>
                  </a:gsLst>
                  <a:lin ang="16200000" scaled="0"/>
                </a:gradFill>
                <a:latin typeface="Segoe UI Light"/>
              </a:rPr>
              <a:t>Programowanie</a:t>
            </a:r>
            <a:endParaRPr lang="en-US" sz="3700" kern="0" spc="-51" dirty="0">
              <a:gradFill>
                <a:gsLst>
                  <a:gs pos="89583">
                    <a:srgbClr val="442359"/>
                  </a:gs>
                  <a:gs pos="83333">
                    <a:srgbClr val="442359"/>
                  </a:gs>
                </a:gsLst>
                <a:lin ang="16200000" scaled="0"/>
              </a:gradFill>
              <a:latin typeface="Segoe UI Light"/>
            </a:endParaRPr>
          </a:p>
        </p:txBody>
      </p:sp>
      <p:sp>
        <p:nvSpPr>
          <p:cNvPr id="58" name="Freeform 16"/>
          <p:cNvSpPr>
            <a:spLocks noChangeAspect="1" noEditPoints="1"/>
          </p:cNvSpPr>
          <p:nvPr/>
        </p:nvSpPr>
        <p:spPr bwMode="auto">
          <a:xfrm>
            <a:off x="7174041" y="3055053"/>
            <a:ext cx="631923" cy="634170"/>
          </a:xfrm>
          <a:custGeom>
            <a:avLst/>
            <a:gdLst>
              <a:gd name="T0" fmla="*/ 534 w 534"/>
              <a:gd name="T1" fmla="*/ 266 h 536"/>
              <a:gd name="T2" fmla="*/ 0 w 534"/>
              <a:gd name="T3" fmla="*/ 266 h 536"/>
              <a:gd name="T4" fmla="*/ 269 w 534"/>
              <a:gd name="T5" fmla="*/ 32 h 536"/>
              <a:gd name="T6" fmla="*/ 269 w 534"/>
              <a:gd name="T7" fmla="*/ 503 h 536"/>
              <a:gd name="T8" fmla="*/ 269 w 534"/>
              <a:gd name="T9" fmla="*/ 32 h 536"/>
              <a:gd name="T10" fmla="*/ 261 w 534"/>
              <a:gd name="T11" fmla="*/ 158 h 536"/>
              <a:gd name="T12" fmla="*/ 149 w 534"/>
              <a:gd name="T13" fmla="*/ 191 h 536"/>
              <a:gd name="T14" fmla="*/ 127 w 534"/>
              <a:gd name="T15" fmla="*/ 156 h 536"/>
              <a:gd name="T16" fmla="*/ 237 w 534"/>
              <a:gd name="T17" fmla="*/ 132 h 536"/>
              <a:gd name="T18" fmla="*/ 261 w 534"/>
              <a:gd name="T19" fmla="*/ 150 h 536"/>
              <a:gd name="T20" fmla="*/ 391 w 534"/>
              <a:gd name="T21" fmla="*/ 191 h 536"/>
              <a:gd name="T22" fmla="*/ 411 w 534"/>
              <a:gd name="T23" fmla="*/ 150 h 536"/>
              <a:gd name="T24" fmla="*/ 296 w 534"/>
              <a:gd name="T25" fmla="*/ 128 h 536"/>
              <a:gd name="T26" fmla="*/ 283 w 534"/>
              <a:gd name="T27" fmla="*/ 158 h 536"/>
              <a:gd name="T28" fmla="*/ 391 w 534"/>
              <a:gd name="T29" fmla="*/ 191 h 536"/>
              <a:gd name="T30" fmla="*/ 338 w 534"/>
              <a:gd name="T31" fmla="*/ 291 h 536"/>
              <a:gd name="T32" fmla="*/ 422 w 534"/>
              <a:gd name="T33" fmla="*/ 238 h 536"/>
              <a:gd name="T34" fmla="*/ 377 w 534"/>
              <a:gd name="T35" fmla="*/ 203 h 536"/>
              <a:gd name="T36" fmla="*/ 281 w 534"/>
              <a:gd name="T37" fmla="*/ 258 h 536"/>
              <a:gd name="T38" fmla="*/ 322 w 534"/>
              <a:gd name="T39" fmla="*/ 288 h 536"/>
              <a:gd name="T40" fmla="*/ 218 w 534"/>
              <a:gd name="T41" fmla="*/ 297 h 536"/>
              <a:gd name="T42" fmla="*/ 261 w 534"/>
              <a:gd name="T43" fmla="*/ 248 h 536"/>
              <a:gd name="T44" fmla="*/ 149 w 534"/>
              <a:gd name="T45" fmla="*/ 205 h 536"/>
              <a:gd name="T46" fmla="*/ 115 w 534"/>
              <a:gd name="T47" fmla="*/ 248 h 536"/>
              <a:gd name="T48" fmla="*/ 218 w 534"/>
              <a:gd name="T49" fmla="*/ 297 h 536"/>
              <a:gd name="T50" fmla="*/ 257 w 534"/>
              <a:gd name="T51" fmla="*/ 278 h 536"/>
              <a:gd name="T52" fmla="*/ 206 w 534"/>
              <a:gd name="T53" fmla="*/ 313 h 536"/>
              <a:gd name="T54" fmla="*/ 155 w 534"/>
              <a:gd name="T55" fmla="*/ 293 h 536"/>
              <a:gd name="T56" fmla="*/ 164 w 534"/>
              <a:gd name="T57" fmla="*/ 370 h 536"/>
              <a:gd name="T58" fmla="*/ 263 w 534"/>
              <a:gd name="T59" fmla="*/ 408 h 536"/>
              <a:gd name="T60" fmla="*/ 263 w 534"/>
              <a:gd name="T61" fmla="*/ 280 h 536"/>
              <a:gd name="T62" fmla="*/ 322 w 534"/>
              <a:gd name="T63" fmla="*/ 303 h 536"/>
              <a:gd name="T64" fmla="*/ 277 w 534"/>
              <a:gd name="T65" fmla="*/ 278 h 536"/>
              <a:gd name="T66" fmla="*/ 287 w 534"/>
              <a:gd name="T67" fmla="*/ 413 h 536"/>
              <a:gd name="T68" fmla="*/ 385 w 534"/>
              <a:gd name="T69" fmla="*/ 356 h 536"/>
              <a:gd name="T70" fmla="*/ 377 w 534"/>
              <a:gd name="T71" fmla="*/ 284 h 536"/>
              <a:gd name="T72" fmla="*/ 336 w 534"/>
              <a:gd name="T73" fmla="*/ 30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4" h="536">
                <a:moveTo>
                  <a:pt x="269" y="536"/>
                </a:moveTo>
                <a:cubicBezTo>
                  <a:pt x="415" y="536"/>
                  <a:pt x="534" y="417"/>
                  <a:pt x="534" y="266"/>
                </a:cubicBezTo>
                <a:cubicBezTo>
                  <a:pt x="534" y="118"/>
                  <a:pt x="415" y="0"/>
                  <a:pt x="269" y="0"/>
                </a:cubicBezTo>
                <a:cubicBezTo>
                  <a:pt x="118" y="0"/>
                  <a:pt x="0" y="118"/>
                  <a:pt x="0" y="266"/>
                </a:cubicBezTo>
                <a:cubicBezTo>
                  <a:pt x="0" y="417"/>
                  <a:pt x="118" y="536"/>
                  <a:pt x="269" y="536"/>
                </a:cubicBezTo>
                <a:close/>
                <a:moveTo>
                  <a:pt x="269" y="32"/>
                </a:moveTo>
                <a:cubicBezTo>
                  <a:pt x="398" y="32"/>
                  <a:pt x="501" y="137"/>
                  <a:pt x="501" y="266"/>
                </a:cubicBezTo>
                <a:cubicBezTo>
                  <a:pt x="501" y="396"/>
                  <a:pt x="398" y="503"/>
                  <a:pt x="269" y="503"/>
                </a:cubicBezTo>
                <a:cubicBezTo>
                  <a:pt x="140" y="503"/>
                  <a:pt x="32" y="396"/>
                  <a:pt x="32" y="266"/>
                </a:cubicBezTo>
                <a:cubicBezTo>
                  <a:pt x="32" y="137"/>
                  <a:pt x="140" y="32"/>
                  <a:pt x="269" y="32"/>
                </a:cubicBezTo>
                <a:close/>
                <a:moveTo>
                  <a:pt x="261" y="150"/>
                </a:moveTo>
                <a:cubicBezTo>
                  <a:pt x="265" y="152"/>
                  <a:pt x="265" y="156"/>
                  <a:pt x="261" y="158"/>
                </a:cubicBezTo>
                <a:cubicBezTo>
                  <a:pt x="166" y="195"/>
                  <a:pt x="166" y="195"/>
                  <a:pt x="166" y="195"/>
                </a:cubicBezTo>
                <a:cubicBezTo>
                  <a:pt x="160" y="195"/>
                  <a:pt x="153" y="195"/>
                  <a:pt x="149" y="191"/>
                </a:cubicBezTo>
                <a:cubicBezTo>
                  <a:pt x="123" y="166"/>
                  <a:pt x="123" y="166"/>
                  <a:pt x="123" y="166"/>
                </a:cubicBezTo>
                <a:cubicBezTo>
                  <a:pt x="121" y="162"/>
                  <a:pt x="121" y="158"/>
                  <a:pt x="127" y="156"/>
                </a:cubicBezTo>
                <a:cubicBezTo>
                  <a:pt x="220" y="130"/>
                  <a:pt x="220" y="130"/>
                  <a:pt x="220" y="130"/>
                </a:cubicBezTo>
                <a:cubicBezTo>
                  <a:pt x="225" y="128"/>
                  <a:pt x="233" y="130"/>
                  <a:pt x="237" y="132"/>
                </a:cubicBezTo>
                <a:cubicBezTo>
                  <a:pt x="261" y="150"/>
                  <a:pt x="261" y="150"/>
                  <a:pt x="261" y="150"/>
                </a:cubicBezTo>
                <a:cubicBezTo>
                  <a:pt x="261" y="150"/>
                  <a:pt x="261" y="150"/>
                  <a:pt x="261" y="150"/>
                </a:cubicBezTo>
                <a:close/>
                <a:moveTo>
                  <a:pt x="391" y="191"/>
                </a:moveTo>
                <a:cubicBezTo>
                  <a:pt x="391" y="191"/>
                  <a:pt x="391" y="191"/>
                  <a:pt x="391" y="191"/>
                </a:cubicBezTo>
                <a:cubicBezTo>
                  <a:pt x="415" y="160"/>
                  <a:pt x="415" y="160"/>
                  <a:pt x="415" y="160"/>
                </a:cubicBezTo>
                <a:cubicBezTo>
                  <a:pt x="419" y="156"/>
                  <a:pt x="417" y="152"/>
                  <a:pt x="411" y="150"/>
                </a:cubicBezTo>
                <a:cubicBezTo>
                  <a:pt x="411" y="150"/>
                  <a:pt x="411" y="150"/>
                  <a:pt x="312" y="124"/>
                </a:cubicBezTo>
                <a:cubicBezTo>
                  <a:pt x="306" y="122"/>
                  <a:pt x="300" y="124"/>
                  <a:pt x="296" y="128"/>
                </a:cubicBezTo>
                <a:cubicBezTo>
                  <a:pt x="296" y="128"/>
                  <a:pt x="296" y="128"/>
                  <a:pt x="279" y="148"/>
                </a:cubicBezTo>
                <a:cubicBezTo>
                  <a:pt x="277" y="152"/>
                  <a:pt x="277" y="156"/>
                  <a:pt x="283" y="158"/>
                </a:cubicBezTo>
                <a:cubicBezTo>
                  <a:pt x="283" y="158"/>
                  <a:pt x="283" y="158"/>
                  <a:pt x="377" y="195"/>
                </a:cubicBezTo>
                <a:cubicBezTo>
                  <a:pt x="381" y="195"/>
                  <a:pt x="389" y="195"/>
                  <a:pt x="391" y="191"/>
                </a:cubicBezTo>
                <a:close/>
                <a:moveTo>
                  <a:pt x="322" y="288"/>
                </a:moveTo>
                <a:cubicBezTo>
                  <a:pt x="326" y="293"/>
                  <a:pt x="334" y="293"/>
                  <a:pt x="338" y="291"/>
                </a:cubicBezTo>
                <a:cubicBezTo>
                  <a:pt x="419" y="250"/>
                  <a:pt x="419" y="250"/>
                  <a:pt x="419" y="250"/>
                </a:cubicBezTo>
                <a:cubicBezTo>
                  <a:pt x="426" y="246"/>
                  <a:pt x="426" y="242"/>
                  <a:pt x="422" y="238"/>
                </a:cubicBezTo>
                <a:cubicBezTo>
                  <a:pt x="393" y="207"/>
                  <a:pt x="393" y="207"/>
                  <a:pt x="393" y="207"/>
                </a:cubicBezTo>
                <a:cubicBezTo>
                  <a:pt x="389" y="203"/>
                  <a:pt x="383" y="201"/>
                  <a:pt x="377" y="203"/>
                </a:cubicBezTo>
                <a:cubicBezTo>
                  <a:pt x="283" y="248"/>
                  <a:pt x="283" y="248"/>
                  <a:pt x="283" y="248"/>
                </a:cubicBezTo>
                <a:cubicBezTo>
                  <a:pt x="277" y="250"/>
                  <a:pt x="277" y="254"/>
                  <a:pt x="281" y="258"/>
                </a:cubicBezTo>
                <a:cubicBezTo>
                  <a:pt x="322" y="288"/>
                  <a:pt x="322" y="288"/>
                  <a:pt x="322" y="288"/>
                </a:cubicBezTo>
                <a:cubicBezTo>
                  <a:pt x="322" y="288"/>
                  <a:pt x="322" y="288"/>
                  <a:pt x="322" y="288"/>
                </a:cubicBezTo>
                <a:close/>
                <a:moveTo>
                  <a:pt x="218" y="297"/>
                </a:moveTo>
                <a:cubicBezTo>
                  <a:pt x="218" y="297"/>
                  <a:pt x="218" y="297"/>
                  <a:pt x="218" y="297"/>
                </a:cubicBezTo>
                <a:cubicBezTo>
                  <a:pt x="261" y="258"/>
                  <a:pt x="261" y="258"/>
                  <a:pt x="261" y="258"/>
                </a:cubicBezTo>
                <a:cubicBezTo>
                  <a:pt x="265" y="254"/>
                  <a:pt x="265" y="250"/>
                  <a:pt x="261" y="248"/>
                </a:cubicBezTo>
                <a:cubicBezTo>
                  <a:pt x="261" y="248"/>
                  <a:pt x="261" y="248"/>
                  <a:pt x="164" y="203"/>
                </a:cubicBezTo>
                <a:cubicBezTo>
                  <a:pt x="160" y="201"/>
                  <a:pt x="153" y="203"/>
                  <a:pt x="149" y="205"/>
                </a:cubicBezTo>
                <a:cubicBezTo>
                  <a:pt x="149" y="205"/>
                  <a:pt x="149" y="205"/>
                  <a:pt x="113" y="236"/>
                </a:cubicBezTo>
                <a:cubicBezTo>
                  <a:pt x="109" y="240"/>
                  <a:pt x="111" y="244"/>
                  <a:pt x="115" y="248"/>
                </a:cubicBezTo>
                <a:cubicBezTo>
                  <a:pt x="115" y="248"/>
                  <a:pt x="115" y="248"/>
                  <a:pt x="204" y="299"/>
                </a:cubicBezTo>
                <a:cubicBezTo>
                  <a:pt x="208" y="301"/>
                  <a:pt x="214" y="299"/>
                  <a:pt x="218" y="297"/>
                </a:cubicBezTo>
                <a:close/>
                <a:moveTo>
                  <a:pt x="263" y="280"/>
                </a:moveTo>
                <a:cubicBezTo>
                  <a:pt x="263" y="276"/>
                  <a:pt x="261" y="274"/>
                  <a:pt x="257" y="278"/>
                </a:cubicBezTo>
                <a:cubicBezTo>
                  <a:pt x="220" y="311"/>
                  <a:pt x="220" y="311"/>
                  <a:pt x="220" y="311"/>
                </a:cubicBezTo>
                <a:cubicBezTo>
                  <a:pt x="216" y="315"/>
                  <a:pt x="210" y="315"/>
                  <a:pt x="206" y="313"/>
                </a:cubicBezTo>
                <a:cubicBezTo>
                  <a:pt x="164" y="288"/>
                  <a:pt x="164" y="288"/>
                  <a:pt x="164" y="288"/>
                </a:cubicBezTo>
                <a:cubicBezTo>
                  <a:pt x="160" y="286"/>
                  <a:pt x="155" y="288"/>
                  <a:pt x="155" y="293"/>
                </a:cubicBezTo>
                <a:cubicBezTo>
                  <a:pt x="155" y="358"/>
                  <a:pt x="155" y="358"/>
                  <a:pt x="155" y="358"/>
                </a:cubicBezTo>
                <a:cubicBezTo>
                  <a:pt x="155" y="362"/>
                  <a:pt x="160" y="368"/>
                  <a:pt x="164" y="370"/>
                </a:cubicBezTo>
                <a:cubicBezTo>
                  <a:pt x="255" y="413"/>
                  <a:pt x="255" y="413"/>
                  <a:pt x="255" y="413"/>
                </a:cubicBezTo>
                <a:cubicBezTo>
                  <a:pt x="259" y="415"/>
                  <a:pt x="263" y="413"/>
                  <a:pt x="263" y="408"/>
                </a:cubicBezTo>
                <a:cubicBezTo>
                  <a:pt x="263" y="280"/>
                  <a:pt x="263" y="280"/>
                  <a:pt x="263" y="280"/>
                </a:cubicBezTo>
                <a:cubicBezTo>
                  <a:pt x="263" y="280"/>
                  <a:pt x="263" y="280"/>
                  <a:pt x="263" y="280"/>
                </a:cubicBezTo>
                <a:close/>
                <a:moveTo>
                  <a:pt x="336" y="305"/>
                </a:moveTo>
                <a:cubicBezTo>
                  <a:pt x="332" y="307"/>
                  <a:pt x="326" y="305"/>
                  <a:pt x="322" y="303"/>
                </a:cubicBezTo>
                <a:cubicBezTo>
                  <a:pt x="285" y="274"/>
                  <a:pt x="285" y="274"/>
                  <a:pt x="285" y="274"/>
                </a:cubicBezTo>
                <a:cubicBezTo>
                  <a:pt x="281" y="272"/>
                  <a:pt x="277" y="274"/>
                  <a:pt x="277" y="278"/>
                </a:cubicBezTo>
                <a:cubicBezTo>
                  <a:pt x="277" y="406"/>
                  <a:pt x="277" y="406"/>
                  <a:pt x="277" y="406"/>
                </a:cubicBezTo>
                <a:cubicBezTo>
                  <a:pt x="277" y="413"/>
                  <a:pt x="281" y="415"/>
                  <a:pt x="287" y="413"/>
                </a:cubicBezTo>
                <a:cubicBezTo>
                  <a:pt x="377" y="370"/>
                  <a:pt x="377" y="370"/>
                  <a:pt x="377" y="370"/>
                </a:cubicBezTo>
                <a:cubicBezTo>
                  <a:pt x="381" y="368"/>
                  <a:pt x="385" y="362"/>
                  <a:pt x="385" y="356"/>
                </a:cubicBezTo>
                <a:cubicBezTo>
                  <a:pt x="385" y="288"/>
                  <a:pt x="385" y="288"/>
                  <a:pt x="385" y="288"/>
                </a:cubicBezTo>
                <a:cubicBezTo>
                  <a:pt x="385" y="284"/>
                  <a:pt x="381" y="280"/>
                  <a:pt x="377" y="284"/>
                </a:cubicBezTo>
                <a:cubicBezTo>
                  <a:pt x="336" y="305"/>
                  <a:pt x="336" y="305"/>
                  <a:pt x="336" y="305"/>
                </a:cubicBezTo>
                <a:cubicBezTo>
                  <a:pt x="336" y="305"/>
                  <a:pt x="336" y="305"/>
                  <a:pt x="336" y="30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2995" tIns="46501" rIns="92995" bIns="46501" numCol="1" anchor="t" anchorCtr="0" compatLnSpc="1">
            <a:prstTxWarp prst="textNoShape">
              <a:avLst/>
            </a:prstTxWarp>
          </a:bodyPr>
          <a:lstStyle/>
          <a:p>
            <a:pPr defTabSz="929915"/>
            <a:endParaRPr lang="en-US">
              <a:solidFill>
                <a:srgbClr val="000000"/>
              </a:solidFill>
            </a:endParaRPr>
          </a:p>
        </p:txBody>
      </p:sp>
      <p:sp>
        <p:nvSpPr>
          <p:cNvPr id="59" name="Rectangle 58"/>
          <p:cNvSpPr/>
          <p:nvPr/>
        </p:nvSpPr>
        <p:spPr>
          <a:xfrm>
            <a:off x="7878377" y="3082278"/>
            <a:ext cx="2763768" cy="606358"/>
          </a:xfrm>
          <a:prstGeom prst="rect">
            <a:avLst/>
          </a:prstGeom>
        </p:spPr>
        <p:txBody>
          <a:bodyPr wrap="none" lIns="92995" tIns="46501" rIns="92995" bIns="46501">
            <a:spAutoFit/>
          </a:bodyPr>
          <a:lstStyle/>
          <a:p>
            <a:pPr defTabSz="929644" fontAlgn="base">
              <a:lnSpc>
                <a:spcPct val="90000"/>
              </a:lnSpc>
              <a:spcBef>
                <a:spcPct val="0"/>
              </a:spcBef>
              <a:spcAft>
                <a:spcPct val="0"/>
              </a:spcAft>
            </a:pPr>
            <a:r>
              <a:rPr lang="pl-PL" sz="3700" kern="0" spc="-51" dirty="0" smtClean="0">
                <a:gradFill>
                  <a:gsLst>
                    <a:gs pos="83333">
                      <a:srgbClr val="FFFFFF"/>
                    </a:gs>
                    <a:gs pos="56667">
                      <a:srgbClr val="FFFFFF"/>
                    </a:gs>
                  </a:gsLst>
                  <a:lin ang="16200000" scaled="0"/>
                </a:gradFill>
                <a:latin typeface="Segoe UI Light"/>
              </a:rPr>
              <a:t>Administracja</a:t>
            </a:r>
            <a:endParaRPr lang="en-US" sz="3700" kern="0" spc="-51" dirty="0">
              <a:gradFill>
                <a:gsLst>
                  <a:gs pos="83333">
                    <a:srgbClr val="FFFFFF"/>
                  </a:gs>
                  <a:gs pos="56667">
                    <a:srgbClr val="FFFFFF"/>
                  </a:gs>
                </a:gsLst>
                <a:lin ang="16200000" scaled="0"/>
              </a:gradFill>
              <a:latin typeface="Segoe UI Light"/>
            </a:endParaRPr>
          </a:p>
        </p:txBody>
      </p:sp>
      <p:grpSp>
        <p:nvGrpSpPr>
          <p:cNvPr id="95" name="Group 94"/>
          <p:cNvGrpSpPr/>
          <p:nvPr/>
        </p:nvGrpSpPr>
        <p:grpSpPr>
          <a:xfrm>
            <a:off x="8019896" y="3770833"/>
            <a:ext cx="243429" cy="244041"/>
            <a:chOff x="7352804" y="2519363"/>
            <a:chExt cx="334826" cy="335804"/>
          </a:xfrm>
        </p:grpSpPr>
        <p:sp>
          <p:nvSpPr>
            <p:cNvPr id="104"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9915"/>
              <a:endParaRPr lang="en-US">
                <a:solidFill>
                  <a:srgbClr val="000000"/>
                </a:solidFill>
              </a:endParaRPr>
            </a:p>
          </p:txBody>
        </p:sp>
        <p:sp>
          <p:nvSpPr>
            <p:cNvPr id="106"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9915"/>
              <a:endParaRPr lang="en-US">
                <a:solidFill>
                  <a:srgbClr val="000000"/>
                </a:solidFill>
              </a:endParaRPr>
            </a:p>
          </p:txBody>
        </p:sp>
      </p:grpSp>
      <p:grpSp>
        <p:nvGrpSpPr>
          <p:cNvPr id="97" name="Group 96"/>
          <p:cNvGrpSpPr/>
          <p:nvPr/>
        </p:nvGrpSpPr>
        <p:grpSpPr>
          <a:xfrm>
            <a:off x="8021854" y="4218018"/>
            <a:ext cx="243429" cy="244041"/>
            <a:chOff x="7352804" y="2519363"/>
            <a:chExt cx="334826" cy="335804"/>
          </a:xfrm>
        </p:grpSpPr>
        <p:sp>
          <p:nvSpPr>
            <p:cNvPr id="101" name="Freeform 6"/>
            <p:cNvSpPr>
              <a:spLocks/>
            </p:cNvSpPr>
            <p:nvPr/>
          </p:nvSpPr>
          <p:spPr bwMode="auto">
            <a:xfrm>
              <a:off x="7440048" y="2611859"/>
              <a:ext cx="160338" cy="150811"/>
            </a:xfrm>
            <a:custGeom>
              <a:avLst/>
              <a:gdLst>
                <a:gd name="T0" fmla="*/ 36 w 43"/>
                <a:gd name="T1" fmla="*/ 0 h 40"/>
                <a:gd name="T2" fmla="*/ 18 w 43"/>
                <a:gd name="T3" fmla="*/ 27 h 40"/>
                <a:gd name="T4" fmla="*/ 6 w 43"/>
                <a:gd name="T5" fmla="*/ 17 h 40"/>
                <a:gd name="T6" fmla="*/ 0 w 43"/>
                <a:gd name="T7" fmla="*/ 24 h 40"/>
                <a:gd name="T8" fmla="*/ 19 w 43"/>
                <a:gd name="T9" fmla="*/ 40 h 40"/>
                <a:gd name="T10" fmla="*/ 43 w 43"/>
                <a:gd name="T11" fmla="*/ 5 h 40"/>
                <a:gd name="T12" fmla="*/ 36 w 43"/>
                <a:gd name="T13" fmla="*/ 0 h 40"/>
                <a:gd name="T14" fmla="*/ 36 w 4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0">
                  <a:moveTo>
                    <a:pt x="36" y="0"/>
                  </a:moveTo>
                  <a:cubicBezTo>
                    <a:pt x="18" y="27"/>
                    <a:pt x="18" y="27"/>
                    <a:pt x="18" y="27"/>
                  </a:cubicBezTo>
                  <a:cubicBezTo>
                    <a:pt x="6" y="17"/>
                    <a:pt x="6" y="17"/>
                    <a:pt x="6" y="17"/>
                  </a:cubicBezTo>
                  <a:cubicBezTo>
                    <a:pt x="0" y="24"/>
                    <a:pt x="0" y="24"/>
                    <a:pt x="0" y="24"/>
                  </a:cubicBezTo>
                  <a:cubicBezTo>
                    <a:pt x="19" y="40"/>
                    <a:pt x="19" y="40"/>
                    <a:pt x="19" y="40"/>
                  </a:cubicBezTo>
                  <a:cubicBezTo>
                    <a:pt x="43" y="5"/>
                    <a:pt x="43" y="5"/>
                    <a:pt x="43" y="5"/>
                  </a:cubicBezTo>
                  <a:cubicBezTo>
                    <a:pt x="36" y="0"/>
                    <a:pt x="36" y="0"/>
                    <a:pt x="36" y="0"/>
                  </a:cubicBezTo>
                  <a:cubicBezTo>
                    <a:pt x="36" y="0"/>
                    <a:pt x="36" y="0"/>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9915"/>
              <a:endParaRPr lang="en-US">
                <a:solidFill>
                  <a:srgbClr val="000000"/>
                </a:solidFill>
              </a:endParaRPr>
            </a:p>
          </p:txBody>
        </p:sp>
        <p:sp>
          <p:nvSpPr>
            <p:cNvPr id="103" name="Freeform 7"/>
            <p:cNvSpPr>
              <a:spLocks noEditPoints="1"/>
            </p:cNvSpPr>
            <p:nvPr/>
          </p:nvSpPr>
          <p:spPr bwMode="auto">
            <a:xfrm rot="10800000" flipV="1">
              <a:off x="7352804" y="2519363"/>
              <a:ext cx="334826" cy="335804"/>
            </a:xfrm>
            <a:custGeom>
              <a:avLst/>
              <a:gdLst>
                <a:gd name="T0" fmla="*/ 216 w 435"/>
                <a:gd name="T1" fmla="*/ 0 h 436"/>
                <a:gd name="T2" fmla="*/ 0 w 435"/>
                <a:gd name="T3" fmla="*/ 220 h 436"/>
                <a:gd name="T4" fmla="*/ 216 w 435"/>
                <a:gd name="T5" fmla="*/ 436 h 436"/>
                <a:gd name="T6" fmla="*/ 435 w 435"/>
                <a:gd name="T7" fmla="*/ 220 h 436"/>
                <a:gd name="T8" fmla="*/ 216 w 435"/>
                <a:gd name="T9" fmla="*/ 0 h 436"/>
                <a:gd name="T10" fmla="*/ 216 w 435"/>
                <a:gd name="T11" fmla="*/ 410 h 436"/>
                <a:gd name="T12" fmla="*/ 27 w 435"/>
                <a:gd name="T13" fmla="*/ 220 h 436"/>
                <a:gd name="T14" fmla="*/ 216 w 435"/>
                <a:gd name="T15" fmla="*/ 27 h 436"/>
                <a:gd name="T16" fmla="*/ 409 w 435"/>
                <a:gd name="T17" fmla="*/ 220 h 436"/>
                <a:gd name="T18" fmla="*/ 216 w 435"/>
                <a:gd name="T19" fmla="*/ 410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6">
                  <a:moveTo>
                    <a:pt x="216" y="0"/>
                  </a:moveTo>
                  <a:cubicBezTo>
                    <a:pt x="97" y="0"/>
                    <a:pt x="0" y="97"/>
                    <a:pt x="0" y="220"/>
                  </a:cubicBezTo>
                  <a:cubicBezTo>
                    <a:pt x="0" y="340"/>
                    <a:pt x="97" y="436"/>
                    <a:pt x="216" y="436"/>
                  </a:cubicBezTo>
                  <a:cubicBezTo>
                    <a:pt x="339" y="436"/>
                    <a:pt x="435" y="340"/>
                    <a:pt x="435" y="220"/>
                  </a:cubicBezTo>
                  <a:cubicBezTo>
                    <a:pt x="435" y="97"/>
                    <a:pt x="339" y="0"/>
                    <a:pt x="216" y="0"/>
                  </a:cubicBezTo>
                  <a:close/>
                  <a:moveTo>
                    <a:pt x="216" y="410"/>
                  </a:moveTo>
                  <a:cubicBezTo>
                    <a:pt x="111" y="410"/>
                    <a:pt x="27" y="325"/>
                    <a:pt x="27" y="220"/>
                  </a:cubicBezTo>
                  <a:cubicBezTo>
                    <a:pt x="27" y="114"/>
                    <a:pt x="111" y="27"/>
                    <a:pt x="216" y="27"/>
                  </a:cubicBezTo>
                  <a:cubicBezTo>
                    <a:pt x="321" y="27"/>
                    <a:pt x="409" y="114"/>
                    <a:pt x="409" y="220"/>
                  </a:cubicBezTo>
                  <a:cubicBezTo>
                    <a:pt x="409" y="325"/>
                    <a:pt x="321" y="410"/>
                    <a:pt x="216" y="4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29915"/>
              <a:endParaRPr lang="en-US">
                <a:solidFill>
                  <a:srgbClr val="000000"/>
                </a:solidFill>
              </a:endParaRPr>
            </a:p>
          </p:txBody>
        </p:sp>
      </p:grpSp>
      <p:sp>
        <p:nvSpPr>
          <p:cNvPr id="98" name="Rectangle 97"/>
          <p:cNvSpPr/>
          <p:nvPr/>
        </p:nvSpPr>
        <p:spPr>
          <a:xfrm>
            <a:off x="8299421" y="3720207"/>
            <a:ext cx="3226551" cy="345294"/>
          </a:xfrm>
          <a:prstGeom prst="rect">
            <a:avLst/>
          </a:prstGeom>
        </p:spPr>
        <p:txBody>
          <a:bodyPr wrap="square" lIns="92995" tIns="46501" rIns="92995" bIns="46501">
            <a:spAutoFit/>
          </a:bodyPr>
          <a:lstStyle/>
          <a:p>
            <a:pPr defTabSz="929949">
              <a:spcBef>
                <a:spcPts val="102"/>
              </a:spcBef>
              <a:spcAft>
                <a:spcPts val="204"/>
              </a:spcAft>
              <a:defRPr/>
            </a:pPr>
            <a:r>
              <a:rPr lang="pl-PL" sz="1600" kern="0" dirty="0" smtClean="0">
                <a:gradFill>
                  <a:gsLst>
                    <a:gs pos="83333">
                      <a:srgbClr val="FFFFFF"/>
                    </a:gs>
                    <a:gs pos="56667">
                      <a:srgbClr val="FFFFFF"/>
                    </a:gs>
                  </a:gsLst>
                  <a:lin ang="16200000" scaled="0"/>
                </a:gradFill>
              </a:rPr>
              <a:t>Automatyczne </a:t>
            </a:r>
            <a:r>
              <a:rPr lang="en-US" sz="1600" kern="0" dirty="0" smtClean="0">
                <a:gradFill>
                  <a:gsLst>
                    <a:gs pos="83333">
                      <a:srgbClr val="FFFFFF"/>
                    </a:gs>
                    <a:gs pos="56667">
                      <a:srgbClr val="FFFFFF"/>
                    </a:gs>
                  </a:gsLst>
                  <a:lin ang="16200000" scaled="0"/>
                </a:gradFill>
              </a:rPr>
              <a:t>build-deploy-test </a:t>
            </a:r>
            <a:endParaRPr lang="en-US" sz="1600" kern="0" dirty="0">
              <a:gradFill>
                <a:gsLst>
                  <a:gs pos="83333">
                    <a:srgbClr val="FFFFFF"/>
                  </a:gs>
                  <a:gs pos="56667">
                    <a:srgbClr val="FFFFFF"/>
                  </a:gs>
                </a:gsLst>
                <a:lin ang="16200000" scaled="0"/>
              </a:gradFill>
            </a:endParaRPr>
          </a:p>
        </p:txBody>
      </p:sp>
      <p:sp>
        <p:nvSpPr>
          <p:cNvPr id="100" name="Rectangle 99"/>
          <p:cNvSpPr/>
          <p:nvPr/>
        </p:nvSpPr>
        <p:spPr>
          <a:xfrm>
            <a:off x="8299405" y="4167384"/>
            <a:ext cx="3614984" cy="586353"/>
          </a:xfrm>
          <a:prstGeom prst="rect">
            <a:avLst/>
          </a:prstGeom>
        </p:spPr>
        <p:txBody>
          <a:bodyPr wrap="square" lIns="92995" tIns="46501" rIns="92995" bIns="46501">
            <a:spAutoFit/>
          </a:bodyPr>
          <a:lstStyle/>
          <a:p>
            <a:pPr defTabSz="929949">
              <a:spcBef>
                <a:spcPts val="102"/>
              </a:spcBef>
              <a:spcAft>
                <a:spcPts val="204"/>
              </a:spcAft>
              <a:defRPr/>
            </a:pPr>
            <a:r>
              <a:rPr lang="en-US" sz="1600" kern="0" dirty="0" err="1">
                <a:gradFill>
                  <a:gsLst>
                    <a:gs pos="83333">
                      <a:srgbClr val="FFFFFF"/>
                    </a:gs>
                    <a:gs pos="56667">
                      <a:srgbClr val="FFFFFF"/>
                    </a:gs>
                  </a:gsLst>
                  <a:lin ang="16200000" scaled="0"/>
                </a:gradFill>
              </a:rPr>
              <a:t>IntelliTrace</a:t>
            </a:r>
            <a:r>
              <a:rPr lang="en-US" sz="1600" kern="0" dirty="0">
                <a:gradFill>
                  <a:gsLst>
                    <a:gs pos="83333">
                      <a:srgbClr val="FFFFFF"/>
                    </a:gs>
                    <a:gs pos="56667">
                      <a:srgbClr val="FFFFFF"/>
                    </a:gs>
                  </a:gsLst>
                  <a:lin ang="16200000" scaled="0"/>
                </a:gradFill>
              </a:rPr>
              <a:t> </a:t>
            </a:r>
            <a:r>
              <a:rPr lang="pl-PL" sz="1600" kern="0" dirty="0" smtClean="0">
                <a:gradFill>
                  <a:gsLst>
                    <a:gs pos="83333">
                      <a:srgbClr val="FFFFFF"/>
                    </a:gs>
                    <a:gs pos="56667">
                      <a:srgbClr val="FFFFFF"/>
                    </a:gs>
                  </a:gsLst>
                  <a:lin ang="16200000" scaled="0"/>
                </a:gradFill>
              </a:rPr>
              <a:t>w środowisku produkcyjnym dla diagnostyki</a:t>
            </a:r>
            <a:endParaRPr lang="en-US" sz="1600" kern="0" dirty="0">
              <a:gradFill>
                <a:gsLst>
                  <a:gs pos="83333">
                    <a:srgbClr val="FFFFFF"/>
                  </a:gs>
                  <a:gs pos="56667">
                    <a:srgbClr val="FFFFFF"/>
                  </a:gs>
                </a:gsLst>
                <a:lin ang="16200000" scaled="0"/>
              </a:gradFill>
            </a:endParaRPr>
          </a:p>
        </p:txBody>
      </p:sp>
    </p:spTree>
    <p:extLst>
      <p:ext uri="{BB962C8B-B14F-4D97-AF65-F5344CB8AC3E}">
        <p14:creationId xmlns:p14="http://schemas.microsoft.com/office/powerpoint/2010/main" val="159421291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mtClean="0"/>
              <a:t>TFS bez Visual Studio</a:t>
            </a:r>
            <a:endParaRPr lang="en-US" dirty="0"/>
          </a:p>
        </p:txBody>
      </p:sp>
      <p:sp>
        <p:nvSpPr>
          <p:cNvPr id="3" name="Text Placeholder 2"/>
          <p:cNvSpPr>
            <a:spLocks noGrp="1"/>
          </p:cNvSpPr>
          <p:nvPr>
            <p:ph type="body" sz="quarter" idx="10"/>
          </p:nvPr>
        </p:nvSpPr>
        <p:spPr>
          <a:xfrm>
            <a:off x="274638" y="1212850"/>
            <a:ext cx="11887200" cy="4801314"/>
          </a:xfrm>
        </p:spPr>
        <p:txBody>
          <a:bodyPr/>
          <a:lstStyle/>
          <a:p>
            <a:r>
              <a:rPr lang="pl-PL" dirty="0" smtClean="0"/>
              <a:t>Zarządzanie projektem w Java (</a:t>
            </a:r>
            <a:r>
              <a:rPr lang="pl-PL" dirty="0" err="1" smtClean="0"/>
              <a:t>Eclipse</a:t>
            </a:r>
            <a:r>
              <a:rPr lang="pl-PL" dirty="0" smtClean="0"/>
              <a:t>)</a:t>
            </a:r>
          </a:p>
          <a:p>
            <a:r>
              <a:rPr lang="pl-PL" dirty="0" smtClean="0"/>
              <a:t>Zarządzanie projektem w PHP (</a:t>
            </a:r>
            <a:r>
              <a:rPr lang="pl-PL" dirty="0" err="1" smtClean="0"/>
              <a:t>Eclipse</a:t>
            </a:r>
            <a:r>
              <a:rPr lang="pl-PL" dirty="0" smtClean="0"/>
              <a:t>)</a:t>
            </a:r>
          </a:p>
          <a:p>
            <a:r>
              <a:rPr lang="pl-PL" dirty="0" smtClean="0"/>
              <a:t>Zarządzanie projektem w Delphi </a:t>
            </a:r>
          </a:p>
          <a:p>
            <a:r>
              <a:rPr lang="pl-PL" dirty="0" smtClean="0"/>
              <a:t>Bridge SVN – TFS</a:t>
            </a:r>
          </a:p>
          <a:p>
            <a:r>
              <a:rPr lang="pl-PL" dirty="0" smtClean="0"/>
              <a:t>Praca z repozytorium kodu z poziomu </a:t>
            </a:r>
            <a:r>
              <a:rPr lang="pl-PL" dirty="0" err="1" smtClean="0"/>
              <a:t>exploratora</a:t>
            </a:r>
            <a:r>
              <a:rPr lang="pl-PL" dirty="0" smtClean="0"/>
              <a:t> </a:t>
            </a:r>
          </a:p>
          <a:p>
            <a:r>
              <a:rPr lang="pl-PL" dirty="0" smtClean="0"/>
              <a:t>Planowanie projektów w Project Pro i Excel</a:t>
            </a:r>
          </a:p>
          <a:p>
            <a:r>
              <a:rPr lang="pl-PL" dirty="0" smtClean="0"/>
              <a:t>Portal dla Kierownictwa/Zarządu</a:t>
            </a:r>
          </a:p>
        </p:txBody>
      </p:sp>
    </p:spTree>
    <p:extLst>
      <p:ext uri="{BB962C8B-B14F-4D97-AF65-F5344CB8AC3E}">
        <p14:creationId xmlns:p14="http://schemas.microsoft.com/office/powerpoint/2010/main" val="27063870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TFS i Git</a:t>
            </a:r>
            <a:endParaRPr lang="pl-PL"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101" y="1337022"/>
            <a:ext cx="6810375" cy="515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637" y="2527647"/>
            <a:ext cx="3209925" cy="3962400"/>
          </a:xfrm>
          <a:prstGeom prst="rect">
            <a:avLst/>
          </a:prstGeom>
        </p:spPr>
      </p:pic>
    </p:spTree>
    <p:extLst>
      <p:ext uri="{BB962C8B-B14F-4D97-AF65-F5344CB8AC3E}">
        <p14:creationId xmlns:p14="http://schemas.microsoft.com/office/powerpoint/2010/main" val="2226236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1011202" y="2098357"/>
            <a:ext cx="466302" cy="388585"/>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836" dirty="0">
              <a:solidFill>
                <a:srgbClr val="FFFFFF"/>
              </a:solidFill>
              <a:effectLst>
                <a:outerShdw blurRad="38100" dist="38100" dir="2700000" algn="tl">
                  <a:srgbClr val="000000">
                    <a:alpha val="43137"/>
                  </a:srgbClr>
                </a:outerShdw>
              </a:effectLst>
              <a:latin typeface="Segoe" pitchFamily="34" charset="0"/>
            </a:endParaRPr>
          </a:p>
        </p:txBody>
      </p:sp>
      <p:sp>
        <p:nvSpPr>
          <p:cNvPr id="35" name="Rounded Rectangle 34"/>
          <p:cNvSpPr/>
          <p:nvPr/>
        </p:nvSpPr>
        <p:spPr bwMode="auto">
          <a:xfrm>
            <a:off x="1011202" y="3030960"/>
            <a:ext cx="1492163" cy="388585"/>
          </a:xfrm>
          <a:prstGeom prst="roundRect">
            <a:avLst>
              <a:gd name="adj" fmla="val 91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5</a:t>
            </a:r>
          </a:p>
        </p:txBody>
      </p:sp>
      <p:sp>
        <p:nvSpPr>
          <p:cNvPr id="36" name="Rounded Rectangle 35"/>
          <p:cNvSpPr/>
          <p:nvPr/>
        </p:nvSpPr>
        <p:spPr bwMode="auto">
          <a:xfrm>
            <a:off x="1011202" y="3497262"/>
            <a:ext cx="839339" cy="388585"/>
          </a:xfrm>
          <a:prstGeom prst="roundRect">
            <a:avLst>
              <a:gd name="adj" fmla="val 1041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3</a:t>
            </a:r>
          </a:p>
        </p:txBody>
      </p:sp>
      <p:sp>
        <p:nvSpPr>
          <p:cNvPr id="37" name="Rounded Rectangle 36"/>
          <p:cNvSpPr/>
          <p:nvPr/>
        </p:nvSpPr>
        <p:spPr bwMode="auto">
          <a:xfrm>
            <a:off x="1011202" y="2564659"/>
            <a:ext cx="1865205" cy="388585"/>
          </a:xfrm>
          <a:prstGeom prst="roundRect">
            <a:avLst>
              <a:gd name="adj" fmla="val 1041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8</a:t>
            </a:r>
          </a:p>
        </p:txBody>
      </p:sp>
      <p:sp>
        <p:nvSpPr>
          <p:cNvPr id="38" name="Rounded Rectangle 37"/>
          <p:cNvSpPr/>
          <p:nvPr/>
        </p:nvSpPr>
        <p:spPr bwMode="auto">
          <a:xfrm>
            <a:off x="1011200" y="2098357"/>
            <a:ext cx="839341" cy="388585"/>
          </a:xfrm>
          <a:prstGeom prst="roundRect">
            <a:avLst>
              <a:gd name="adj" fmla="val 6250"/>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3</a:t>
            </a:r>
          </a:p>
        </p:txBody>
      </p:sp>
      <p:sp>
        <p:nvSpPr>
          <p:cNvPr id="39" name="TextBox 38"/>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Product Backlog</a:t>
            </a:r>
          </a:p>
        </p:txBody>
      </p:sp>
      <p:grpSp>
        <p:nvGrpSpPr>
          <p:cNvPr id="3" name="Group 2"/>
          <p:cNvGrpSpPr/>
          <p:nvPr/>
        </p:nvGrpSpPr>
        <p:grpSpPr>
          <a:xfrm>
            <a:off x="1011197" y="3970038"/>
            <a:ext cx="1865209" cy="854886"/>
            <a:chOff x="989008" y="3892548"/>
            <a:chExt cx="1828802" cy="838200"/>
          </a:xfrm>
          <a:solidFill>
            <a:schemeClr val="accent1"/>
          </a:solidFill>
        </p:grpSpPr>
        <p:sp>
          <p:nvSpPr>
            <p:cNvPr id="41" name="Rounded Rectangle 40"/>
            <p:cNvSpPr/>
            <p:nvPr/>
          </p:nvSpPr>
          <p:spPr bwMode="auto">
            <a:xfrm>
              <a:off x="989010" y="4349748"/>
              <a:ext cx="457204" cy="381000"/>
            </a:xfrm>
            <a:prstGeom prst="roundRect">
              <a:avLst>
                <a:gd name="adj" fmla="val 116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1</a:t>
              </a:r>
            </a:p>
          </p:txBody>
        </p:sp>
        <p:sp>
          <p:nvSpPr>
            <p:cNvPr id="42" name="Rounded Rectangle 41"/>
            <p:cNvSpPr/>
            <p:nvPr/>
          </p:nvSpPr>
          <p:spPr bwMode="auto">
            <a:xfrm>
              <a:off x="989008" y="3892548"/>
              <a:ext cx="1828802" cy="381000"/>
            </a:xfrm>
            <a:prstGeom prst="roundRect">
              <a:avLst>
                <a:gd name="adj" fmla="val 91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8</a:t>
              </a:r>
            </a:p>
          </p:txBody>
        </p:sp>
      </p:grpSp>
      <p:grpSp>
        <p:nvGrpSpPr>
          <p:cNvPr id="13" name="Group 12"/>
          <p:cNvGrpSpPr/>
          <p:nvPr/>
        </p:nvGrpSpPr>
        <p:grpSpPr>
          <a:xfrm>
            <a:off x="301382" y="2558182"/>
            <a:ext cx="478376" cy="2078925"/>
            <a:chOff x="70280" y="2819400"/>
            <a:chExt cx="469039" cy="1562100"/>
          </a:xfrm>
        </p:grpSpPr>
        <p:sp>
          <p:nvSpPr>
            <p:cNvPr id="14" name="Right Arrow 13"/>
            <p:cNvSpPr/>
            <p:nvPr/>
          </p:nvSpPr>
          <p:spPr bwMode="auto">
            <a:xfrm rot="16200000">
              <a:off x="68580" y="2979420"/>
              <a:ext cx="548640" cy="228600"/>
            </a:xfrm>
            <a:prstGeom prst="rightArrow">
              <a:avLst>
                <a:gd name="adj1" fmla="val 37500"/>
                <a:gd name="adj2" fmla="val 58333"/>
              </a:avLst>
            </a:prstGeom>
            <a:solidFill>
              <a:schemeClr val="tx1"/>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346" dirty="0">
                <a:solidFill>
                  <a:srgbClr val="FFFFFF"/>
                </a:solidFill>
                <a:effectLst>
                  <a:outerShdw blurRad="38100" dist="38100" dir="2700000" algn="tl">
                    <a:srgbClr val="000000">
                      <a:alpha val="43137"/>
                    </a:srgbClr>
                  </a:outerShdw>
                </a:effectLst>
                <a:latin typeface="Segoe" pitchFamily="34" charset="0"/>
              </a:endParaRPr>
            </a:p>
          </p:txBody>
        </p:sp>
        <p:sp>
          <p:nvSpPr>
            <p:cNvPr id="15" name="TextBox 14"/>
            <p:cNvSpPr txBox="1"/>
            <p:nvPr/>
          </p:nvSpPr>
          <p:spPr>
            <a:xfrm rot="16200000">
              <a:off x="-228600" y="3613580"/>
              <a:ext cx="1066800" cy="469039"/>
            </a:xfrm>
            <a:prstGeom prst="rect">
              <a:avLst/>
            </a:prstGeom>
            <a:noFill/>
          </p:spPr>
          <p:txBody>
            <a:bodyPr wrap="square" rtlCol="0" anchor="ctr">
              <a:spAutoFit/>
            </a:bodyPr>
            <a:lstStyle/>
            <a:p>
              <a:pPr algn="ctr"/>
              <a:r>
                <a:rPr lang="en-US" sz="2448" dirty="0">
                  <a:latin typeface="Segoe UI Light" pitchFamily="34" charset="0"/>
                  <a:ea typeface="Segoe UI" pitchFamily="34" charset="0"/>
                  <a:cs typeface="Segoe UI" pitchFamily="34" charset="0"/>
                </a:rPr>
                <a:t>Priority</a:t>
              </a:r>
              <a:endParaRPr lang="en-US" sz="1632" dirty="0">
                <a:latin typeface="Segoe UI Light" pitchFamily="34" charset="0"/>
                <a:ea typeface="Segoe UI" pitchFamily="34" charset="0"/>
                <a:cs typeface="Segoe UI" pitchFamily="34" charset="0"/>
              </a:endParaRPr>
            </a:p>
          </p:txBody>
        </p:sp>
      </p:grpSp>
      <p:sp>
        <p:nvSpPr>
          <p:cNvPr id="17" name="Rounded Rectangle 16"/>
          <p:cNvSpPr/>
          <p:nvPr/>
        </p:nvSpPr>
        <p:spPr bwMode="auto">
          <a:xfrm>
            <a:off x="1011202" y="4902641"/>
            <a:ext cx="1492163" cy="388585"/>
          </a:xfrm>
          <a:prstGeom prst="roundRect">
            <a:avLst>
              <a:gd name="adj" fmla="val 6667"/>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chemeClr val="tx1"/>
                </a:solidFill>
                <a:latin typeface="Segoe UI Light" pitchFamily="34" charset="0"/>
              </a:rPr>
              <a:t>5</a:t>
            </a:r>
          </a:p>
        </p:txBody>
      </p:sp>
      <p:sp>
        <p:nvSpPr>
          <p:cNvPr id="2" name="Title 1"/>
          <p:cNvSpPr>
            <a:spLocks noGrp="1"/>
          </p:cNvSpPr>
          <p:nvPr>
            <p:ph type="title"/>
          </p:nvPr>
        </p:nvSpPr>
        <p:spPr/>
        <p:txBody>
          <a:bodyPr/>
          <a:lstStyle/>
          <a:p>
            <a:r>
              <a:rPr lang="pl-PL" dirty="0" smtClean="0"/>
              <a:t>Praca z </a:t>
            </a:r>
            <a:r>
              <a:rPr lang="en-US" dirty="0" smtClean="0"/>
              <a:t>Backlog</a:t>
            </a:r>
            <a:endParaRPr lang="en-US" dirty="0"/>
          </a:p>
        </p:txBody>
      </p:sp>
    </p:spTree>
    <p:extLst>
      <p:ext uri="{BB962C8B-B14F-4D97-AF65-F5344CB8AC3E}">
        <p14:creationId xmlns:p14="http://schemas.microsoft.com/office/powerpoint/2010/main" val="577698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9964E-6 4.44444E-6 L 0.01498 -0.1338 " pathEditMode="relative" rAng="0" ptsTypes="AA">
                                      <p:cBhvr>
                                        <p:cTn id="6" dur="1600" fill="hold"/>
                                        <p:tgtEl>
                                          <p:spTgt spid="17"/>
                                        </p:tgtEl>
                                        <p:attrNameLst>
                                          <p:attrName>ppt_x</p:attrName>
                                          <p:attrName>ppt_y</p:attrName>
                                        </p:attrNameLst>
                                      </p:cBhvr>
                                      <p:rCtr x="742" y="-6690"/>
                                    </p:animMotion>
                                  </p:childTnLst>
                                </p:cTn>
                              </p:par>
                              <p:par>
                                <p:cTn id="7" presetID="42" presetClass="path" presetSubtype="0" accel="50000" decel="50000" fill="hold" nodeType="withEffect">
                                  <p:stCondLst>
                                    <p:cond delay="900"/>
                                  </p:stCondLst>
                                  <p:childTnLst>
                                    <p:animMotion origin="layout" path="M -4.58453E-7 -3.7037E-6 L -4.58453E-7 0.06852 " pathEditMode="relative" rAng="0" ptsTypes="AA">
                                      <p:cBhvr>
                                        <p:cTn id="8" dur="1300" fill="hold"/>
                                        <p:tgtEl>
                                          <p:spTgt spid="3"/>
                                        </p:tgtEl>
                                        <p:attrNameLst>
                                          <p:attrName>ppt_x</p:attrName>
                                          <p:attrName>ppt_y</p:attrName>
                                        </p:attrNameLst>
                                      </p:cBhvr>
                                      <p:rCtr x="0"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icrosoft logo and tagline"/>
          <p:cNvPicPr>
            <a:picLocks noChangeAspect="1" noChangeArrowheads="1"/>
          </p:cNvPicPr>
          <p:nvPr/>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25471" y="2953243"/>
            <a:ext cx="4779104" cy="803779"/>
          </a:xfrm>
          <a:prstGeom prst="rect">
            <a:avLst/>
          </a:prstGeom>
          <a:noFill/>
          <a:ln>
            <a:noFill/>
          </a:ln>
        </p:spPr>
      </p:pic>
      <p:sp>
        <p:nvSpPr>
          <p:cNvPr id="3" name="Text Box 3"/>
          <p:cNvSpPr txBox="1">
            <a:spLocks noChangeArrowheads="1"/>
          </p:cNvSpPr>
          <p:nvPr/>
        </p:nvSpPr>
        <p:spPr bwMode="blackWhite">
          <a:xfrm>
            <a:off x="533567" y="6423681"/>
            <a:ext cx="11395517" cy="33627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14" dirty="0">
                <a:gradFill>
                  <a:gsLst>
                    <a:gs pos="0">
                      <a:srgbClr val="FFFFFF"/>
                    </a:gs>
                    <a:gs pos="100000">
                      <a:srgbClr val="FFFFFF"/>
                    </a:gs>
                  </a:gsLst>
                  <a:lin ang="5400000" scaled="0"/>
                </a:gradFill>
                <a:latin typeface="Segoe UI" pitchFamily="34" charset="0"/>
                <a:cs typeface="Arial"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14"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7298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1011202" y="2098357"/>
            <a:ext cx="466302" cy="388585"/>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836" dirty="0">
              <a:solidFill>
                <a:srgbClr val="FFFFFF"/>
              </a:solidFill>
              <a:latin typeface="Segoe UI Light" pitchFamily="34" charset="0"/>
            </a:endParaRPr>
          </a:p>
        </p:txBody>
      </p:sp>
      <p:sp>
        <p:nvSpPr>
          <p:cNvPr id="35" name="Rounded Rectangle 34"/>
          <p:cNvSpPr/>
          <p:nvPr/>
        </p:nvSpPr>
        <p:spPr bwMode="auto">
          <a:xfrm>
            <a:off x="1011202" y="3030960"/>
            <a:ext cx="1492163" cy="388585"/>
          </a:xfrm>
          <a:prstGeom prst="roundRect">
            <a:avLst>
              <a:gd name="adj" fmla="val 791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5</a:t>
            </a:r>
          </a:p>
        </p:txBody>
      </p:sp>
      <p:sp>
        <p:nvSpPr>
          <p:cNvPr id="36" name="Rounded Rectangle 35"/>
          <p:cNvSpPr/>
          <p:nvPr/>
        </p:nvSpPr>
        <p:spPr bwMode="auto">
          <a:xfrm>
            <a:off x="1011202" y="3497262"/>
            <a:ext cx="839339" cy="388585"/>
          </a:xfrm>
          <a:prstGeom prst="roundRect">
            <a:avLst>
              <a:gd name="adj" fmla="val 91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3</a:t>
            </a:r>
          </a:p>
        </p:txBody>
      </p:sp>
      <p:sp>
        <p:nvSpPr>
          <p:cNvPr id="37" name="Rounded Rectangle 36"/>
          <p:cNvSpPr/>
          <p:nvPr/>
        </p:nvSpPr>
        <p:spPr bwMode="auto">
          <a:xfrm>
            <a:off x="1011202" y="2564659"/>
            <a:ext cx="1865205" cy="388585"/>
          </a:xfrm>
          <a:prstGeom prst="roundRect">
            <a:avLst>
              <a:gd name="adj" fmla="val 791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8</a:t>
            </a:r>
          </a:p>
        </p:txBody>
      </p:sp>
      <p:sp>
        <p:nvSpPr>
          <p:cNvPr id="38" name="Rounded Rectangle 37"/>
          <p:cNvSpPr/>
          <p:nvPr/>
        </p:nvSpPr>
        <p:spPr bwMode="auto">
          <a:xfrm>
            <a:off x="1011200" y="2098357"/>
            <a:ext cx="839341" cy="388585"/>
          </a:xfrm>
          <a:prstGeom prst="roundRect">
            <a:avLst>
              <a:gd name="adj" fmla="val 91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3</a:t>
            </a:r>
          </a:p>
        </p:txBody>
      </p:sp>
      <p:sp>
        <p:nvSpPr>
          <p:cNvPr id="39" name="TextBox 38"/>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Product Backlog</a:t>
            </a:r>
          </a:p>
        </p:txBody>
      </p:sp>
      <p:sp>
        <p:nvSpPr>
          <p:cNvPr id="40" name="Rounded Rectangle 39"/>
          <p:cNvSpPr/>
          <p:nvPr/>
        </p:nvSpPr>
        <p:spPr bwMode="auto">
          <a:xfrm>
            <a:off x="1011202" y="4902641"/>
            <a:ext cx="466304" cy="388585"/>
          </a:xfrm>
          <a:prstGeom prst="roundRect">
            <a:avLst>
              <a:gd name="adj" fmla="val 91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1</a:t>
            </a:r>
          </a:p>
        </p:txBody>
      </p:sp>
      <p:sp>
        <p:nvSpPr>
          <p:cNvPr id="41" name="Rounded Rectangle 40"/>
          <p:cNvSpPr/>
          <p:nvPr/>
        </p:nvSpPr>
        <p:spPr bwMode="auto">
          <a:xfrm>
            <a:off x="1011200" y="4436340"/>
            <a:ext cx="1865207" cy="388585"/>
          </a:xfrm>
          <a:prstGeom prst="roundRect">
            <a:avLst>
              <a:gd name="adj" fmla="val 11667"/>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8</a:t>
            </a:r>
          </a:p>
        </p:txBody>
      </p:sp>
      <p:sp>
        <p:nvSpPr>
          <p:cNvPr id="42" name="Rounded Rectangle 41"/>
          <p:cNvSpPr/>
          <p:nvPr/>
        </p:nvSpPr>
        <p:spPr bwMode="auto">
          <a:xfrm>
            <a:off x="1011198" y="3970038"/>
            <a:ext cx="1492167" cy="388585"/>
          </a:xfrm>
          <a:prstGeom prst="roundRect">
            <a:avLst>
              <a:gd name="adj" fmla="val 5504"/>
            </a:avLst>
          </a:prstGeom>
          <a:solidFill>
            <a:srgbClr val="457EC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rgbClr val="FFFFFF"/>
                </a:solidFill>
                <a:latin typeface="Segoe UI Light" pitchFamily="34" charset="0"/>
              </a:rPr>
              <a:t>5</a:t>
            </a:r>
          </a:p>
        </p:txBody>
      </p:sp>
      <p:sp>
        <p:nvSpPr>
          <p:cNvPr id="43" name="Title 42"/>
          <p:cNvSpPr>
            <a:spLocks noGrp="1"/>
          </p:cNvSpPr>
          <p:nvPr>
            <p:ph type="title"/>
          </p:nvPr>
        </p:nvSpPr>
        <p:spPr/>
        <p:txBody>
          <a:bodyPr/>
          <a:lstStyle/>
          <a:p>
            <a:r>
              <a:rPr lang="pl-PL" dirty="0"/>
              <a:t>Praca z </a:t>
            </a:r>
            <a:r>
              <a:rPr lang="en-US" dirty="0"/>
              <a:t>Backlog</a:t>
            </a:r>
          </a:p>
        </p:txBody>
      </p:sp>
      <p:sp>
        <p:nvSpPr>
          <p:cNvPr id="13" name="Rounded Rectangle 12"/>
          <p:cNvSpPr/>
          <p:nvPr/>
        </p:nvSpPr>
        <p:spPr bwMode="auto">
          <a:xfrm>
            <a:off x="1011202" y="3970038"/>
            <a:ext cx="1492163" cy="388585"/>
          </a:xfrm>
          <a:prstGeom prst="roundRect">
            <a:avLst>
              <a:gd name="adj" fmla="val 7917"/>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1836" dirty="0">
                <a:solidFill>
                  <a:schemeClr val="tx1"/>
                </a:solidFill>
                <a:latin typeface="Segoe UI Light" pitchFamily="34" charset="0"/>
              </a:rPr>
              <a:t>5</a:t>
            </a:r>
          </a:p>
        </p:txBody>
      </p:sp>
    </p:spTree>
    <p:extLst>
      <p:ext uri="{BB962C8B-B14F-4D97-AF65-F5344CB8AC3E}">
        <p14:creationId xmlns:p14="http://schemas.microsoft.com/office/powerpoint/2010/main" val="6984511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75943" y="2266744"/>
            <a:ext cx="5440186" cy="2468943"/>
            <a:chOff x="1828800" y="2362200"/>
            <a:chExt cx="3438525" cy="1905000"/>
          </a:xfrm>
        </p:grpSpPr>
        <p:sp>
          <p:nvSpPr>
            <p:cNvPr id="14" name="Left Brace 13"/>
            <p:cNvSpPr/>
            <p:nvPr/>
          </p:nvSpPr>
          <p:spPr>
            <a:xfrm>
              <a:off x="1828800" y="2362200"/>
              <a:ext cx="304800" cy="1371600"/>
            </a:xfrm>
            <a:prstGeom prst="leftBrace">
              <a:avLst>
                <a:gd name="adj1" fmla="val 10964"/>
                <a:gd name="adj2" fmla="val 22685"/>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5" name="Rectangle 14"/>
            <p:cNvSpPr/>
            <p:nvPr/>
          </p:nvSpPr>
          <p:spPr>
            <a:xfrm>
              <a:off x="2143125" y="2438400"/>
              <a:ext cx="31242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48" dirty="0">
                  <a:solidFill>
                    <a:schemeClr val="tx1"/>
                  </a:solidFill>
                  <a:latin typeface="Segoe UI Light" pitchFamily="34" charset="0"/>
                </a:rPr>
                <a:t>Acceptance Criteria</a:t>
              </a:r>
            </a:p>
            <a:p>
              <a:pPr marL="291436" indent="-291436">
                <a:buFont typeface="Arial" pitchFamily="34" charset="0"/>
                <a:buChar char="•"/>
              </a:pPr>
              <a:r>
                <a:rPr lang="en-US" sz="2448" dirty="0">
                  <a:solidFill>
                    <a:schemeClr val="tx1"/>
                  </a:solidFill>
                  <a:latin typeface="Segoe UI Light" pitchFamily="34" charset="0"/>
                </a:rPr>
                <a:t>I can search for ….</a:t>
              </a:r>
            </a:p>
            <a:p>
              <a:pPr marL="291436" indent="-291436">
                <a:buFont typeface="Arial" pitchFamily="34" charset="0"/>
                <a:buChar char="•"/>
              </a:pPr>
              <a:r>
                <a:rPr lang="en-US" sz="2448" dirty="0">
                  <a:solidFill>
                    <a:schemeClr val="tx1"/>
                  </a:solidFill>
                  <a:latin typeface="Segoe UI Light" pitchFamily="34" charset="0"/>
                </a:rPr>
                <a:t>I can pay with a ….</a:t>
              </a:r>
            </a:p>
            <a:p>
              <a:pPr marL="291436" indent="-291436">
                <a:buFont typeface="Arial" pitchFamily="34" charset="0"/>
                <a:buChar char="•"/>
              </a:pPr>
              <a:r>
                <a:rPr lang="en-US" sz="2448" dirty="0">
                  <a:solidFill>
                    <a:schemeClr val="tx1"/>
                  </a:solidFill>
                  <a:latin typeface="Segoe UI Light" pitchFamily="34" charset="0"/>
                </a:rPr>
                <a:t>I can view and edit …</a:t>
              </a:r>
            </a:p>
          </p:txBody>
        </p:sp>
      </p:grpSp>
      <p:cxnSp>
        <p:nvCxnSpPr>
          <p:cNvPr id="16" name="Straight Connector 15"/>
          <p:cNvCxnSpPr/>
          <p:nvPr/>
        </p:nvCxnSpPr>
        <p:spPr>
          <a:xfrm>
            <a:off x="933485" y="1942923"/>
            <a:ext cx="20983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1011202" y="2098357"/>
            <a:ext cx="466302" cy="388585"/>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1428" b="1" dirty="0">
              <a:solidFill>
                <a:srgbClr val="FFFFFF"/>
              </a:solidFill>
              <a:effectLst>
                <a:outerShdw blurRad="38100" dist="38100" dir="2700000" algn="tl">
                  <a:srgbClr val="000000">
                    <a:alpha val="43137"/>
                  </a:srgbClr>
                </a:outerShdw>
              </a:effectLst>
              <a:latin typeface="Segoe" pitchFamily="34" charset="0"/>
            </a:endParaRPr>
          </a:p>
        </p:txBody>
      </p:sp>
      <p:sp>
        <p:nvSpPr>
          <p:cNvPr id="18" name="Rounded Rectangle 17"/>
          <p:cNvSpPr/>
          <p:nvPr/>
        </p:nvSpPr>
        <p:spPr bwMode="auto">
          <a:xfrm>
            <a:off x="1011202" y="3030960"/>
            <a:ext cx="1492163" cy="388585"/>
          </a:xfrm>
          <a:prstGeom prst="roundRect">
            <a:avLst>
              <a:gd name="adj" fmla="val 7436"/>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19" name="Rounded Rectangle 18"/>
          <p:cNvSpPr/>
          <p:nvPr/>
        </p:nvSpPr>
        <p:spPr bwMode="auto">
          <a:xfrm>
            <a:off x="1011202" y="3497262"/>
            <a:ext cx="839339" cy="388585"/>
          </a:xfrm>
          <a:prstGeom prst="roundRect">
            <a:avLst>
              <a:gd name="adj" fmla="val 7436"/>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20" name="Rounded Rectangle 19"/>
          <p:cNvSpPr/>
          <p:nvPr/>
        </p:nvSpPr>
        <p:spPr bwMode="auto">
          <a:xfrm>
            <a:off x="1011202" y="2564659"/>
            <a:ext cx="1865205" cy="388585"/>
          </a:xfrm>
          <a:prstGeom prst="roundRect">
            <a:avLst>
              <a:gd name="adj" fmla="val 6118"/>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21" name="Rounded Rectangle 20"/>
          <p:cNvSpPr/>
          <p:nvPr/>
        </p:nvSpPr>
        <p:spPr bwMode="auto">
          <a:xfrm>
            <a:off x="1011200" y="2098357"/>
            <a:ext cx="839341" cy="388585"/>
          </a:xfrm>
          <a:prstGeom prst="roundRect">
            <a:avLst>
              <a:gd name="adj" fmla="val 8755"/>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22" name="TextBox 21"/>
          <p:cNvSpPr txBox="1"/>
          <p:nvPr/>
        </p:nvSpPr>
        <p:spPr>
          <a:xfrm>
            <a:off x="855768" y="1447215"/>
            <a:ext cx="3123250" cy="478376"/>
          </a:xfrm>
          <a:prstGeom prst="rect">
            <a:avLst/>
          </a:prstGeom>
          <a:noFill/>
        </p:spPr>
        <p:txBody>
          <a:bodyPr wrap="square" rtlCol="0">
            <a:spAutoFit/>
          </a:bodyPr>
          <a:lstStyle/>
          <a:p>
            <a:r>
              <a:rPr lang="en-US" sz="2448" dirty="0">
                <a:latin typeface="Segoe UI Light" pitchFamily="34" charset="0"/>
                <a:ea typeface="Segoe UI" pitchFamily="34" charset="0"/>
                <a:cs typeface="Segoe UI" pitchFamily="34" charset="0"/>
              </a:rPr>
              <a:t>Product Backlog</a:t>
            </a:r>
          </a:p>
        </p:txBody>
      </p:sp>
      <p:sp>
        <p:nvSpPr>
          <p:cNvPr id="23" name="Rounded Rectangle 22"/>
          <p:cNvSpPr/>
          <p:nvPr/>
        </p:nvSpPr>
        <p:spPr bwMode="auto">
          <a:xfrm>
            <a:off x="1011202" y="4902641"/>
            <a:ext cx="466304" cy="388585"/>
          </a:xfrm>
          <a:prstGeom prst="roundRect">
            <a:avLst>
              <a:gd name="adj" fmla="val 8755"/>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24" name="Rounded Rectangle 23"/>
          <p:cNvSpPr/>
          <p:nvPr/>
        </p:nvSpPr>
        <p:spPr bwMode="auto">
          <a:xfrm>
            <a:off x="1011200" y="4436340"/>
            <a:ext cx="1865207" cy="388585"/>
          </a:xfrm>
          <a:prstGeom prst="roundRect">
            <a:avLst>
              <a:gd name="adj" fmla="val 6118"/>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25" name="Rounded Rectangle 24"/>
          <p:cNvSpPr/>
          <p:nvPr/>
        </p:nvSpPr>
        <p:spPr bwMode="auto">
          <a:xfrm>
            <a:off x="1011198" y="3970038"/>
            <a:ext cx="1492167" cy="388585"/>
          </a:xfrm>
          <a:prstGeom prst="roundRect">
            <a:avLst>
              <a:gd name="adj" fmla="val 7436"/>
            </a:avLst>
          </a:prstGeom>
          <a:solidFill>
            <a:srgbClr val="59CC0E"/>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endParaRPr lang="en-US" sz="1632" dirty="0">
              <a:solidFill>
                <a:srgbClr val="FFFFFF"/>
              </a:solidFill>
              <a:latin typeface="Segoe UI Light" pitchFamily="34" charset="0"/>
            </a:endParaRPr>
          </a:p>
        </p:txBody>
      </p:sp>
      <p:sp>
        <p:nvSpPr>
          <p:cNvPr id="30" name="Title 29"/>
          <p:cNvSpPr>
            <a:spLocks noGrp="1"/>
          </p:cNvSpPr>
          <p:nvPr>
            <p:ph type="title"/>
          </p:nvPr>
        </p:nvSpPr>
        <p:spPr/>
        <p:txBody>
          <a:bodyPr/>
          <a:lstStyle/>
          <a:p>
            <a:r>
              <a:rPr lang="pl-PL" dirty="0" smtClean="0"/>
              <a:t>Kryteria akceptacji</a:t>
            </a:r>
            <a:endParaRPr lang="en-US" dirty="0"/>
          </a:p>
        </p:txBody>
      </p:sp>
    </p:spTree>
    <p:extLst>
      <p:ext uri="{BB962C8B-B14F-4D97-AF65-F5344CB8AC3E}">
        <p14:creationId xmlns:p14="http://schemas.microsoft.com/office/powerpoint/2010/main" val="801051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theme/theme1.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Corporate_Brand_template_White_16-9" id="{B8CBC8C0-4D6D-42B2-AD67-3E3FF7E1180C}" vid="{408E5D96-BA2C-4AF2-9DE6-CD4683AB87D9}"/>
    </a:ext>
  </a:extLst>
</a:theme>
</file>

<file path=ppt/theme/theme2.xml><?xml version="1.0" encoding="utf-8"?>
<a:theme xmlns:a="http://schemas.openxmlformats.org/drawingml/2006/main" name="DPE_Metro_Template_Light_16x9">
  <a:themeElements>
    <a:clrScheme name="DPE_Metro_Light">
      <a:dk1>
        <a:srgbClr val="000000"/>
      </a:dk1>
      <a:lt1>
        <a:srgbClr val="FFFFFF"/>
      </a:lt1>
      <a:dk2>
        <a:srgbClr val="3F3F3F"/>
      </a:dk2>
      <a:lt2>
        <a:srgbClr val="F2F2F2"/>
      </a:lt2>
      <a:accent1>
        <a:srgbClr val="0054A6"/>
      </a:accent1>
      <a:accent2>
        <a:srgbClr val="F7941E"/>
      </a:accent2>
      <a:accent3>
        <a:srgbClr val="8DC63F"/>
      </a:accent3>
      <a:accent4>
        <a:srgbClr val="FFD800"/>
      </a:accent4>
      <a:accent5>
        <a:srgbClr val="00AEEF"/>
      </a:accent5>
      <a:accent6>
        <a:srgbClr val="7E499D"/>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182880" numCol="1" spcCol="0" rtlCol="0" fromWordArt="0" anchor="t" anchorCtr="0" forceAA="0" compatLnSpc="1">
        <a:prstTxWarp prst="textNoShape">
          <a:avLst/>
        </a:prstTxWarp>
        <a:noAutofit/>
      </a:bodyPr>
      <a:lstStyle>
        <a:defPPr algn="ctr" defTabSz="914099" fontAlgn="base">
          <a:lnSpc>
            <a:spcPct val="90000"/>
          </a:lnSpc>
          <a:spcBef>
            <a:spcPct val="0"/>
          </a:spcBef>
          <a:spcAft>
            <a:spcPct val="0"/>
          </a:spcAft>
          <a:defRPr sz="2200" spc="-10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80000">
                  <a:schemeClr val="tx2"/>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MSVID_Corporate_Brand_template_White_16-9</Template>
  <TotalTime>0</TotalTime>
  <Words>2695</Words>
  <Application>Microsoft Office PowerPoint</Application>
  <PresentationFormat>Custom</PresentationFormat>
  <Paragraphs>322</Paragraphs>
  <Slides>70</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70</vt:i4>
      </vt:variant>
    </vt:vector>
  </HeadingPairs>
  <TitlesOfParts>
    <vt:vector size="79" baseType="lpstr">
      <vt:lpstr>Arial</vt:lpstr>
      <vt:lpstr>Calibri</vt:lpstr>
      <vt:lpstr>Segoe</vt:lpstr>
      <vt:lpstr>Segoe Condensed</vt:lpstr>
      <vt:lpstr>Segoe UI</vt:lpstr>
      <vt:lpstr>Segoe UI Light</vt:lpstr>
      <vt:lpstr>Wingdings</vt:lpstr>
      <vt:lpstr>MSVID_White_16x9_2012-08-18</vt:lpstr>
      <vt:lpstr>DPE_Metro_Template_Light_16x9</vt:lpstr>
      <vt:lpstr>Zarządzanie cyklem produkcji oprogramowania w Visual Studio 2013 i TFS 2013</vt:lpstr>
      <vt:lpstr>PowerPoint Presentation</vt:lpstr>
      <vt:lpstr>Nowoczesne aplikacje – nowoczesny cykl</vt:lpstr>
      <vt:lpstr>Nowoczesne aplikacje – nowoczesny cykl</vt:lpstr>
      <vt:lpstr>PowerPoint Presentation</vt:lpstr>
      <vt:lpstr>PowerPoint Presentation</vt:lpstr>
      <vt:lpstr>Praca z Backlog</vt:lpstr>
      <vt:lpstr>Praca z Backlog</vt:lpstr>
      <vt:lpstr>Kryteria akceptacji</vt:lpstr>
      <vt:lpstr>PowerPoint Presentation</vt:lpstr>
      <vt:lpstr>TFS - Product Backlog</vt:lpstr>
      <vt:lpstr>PowerPoint Presentation</vt:lpstr>
      <vt:lpstr>TFS – Iteration Backlog</vt:lpstr>
      <vt:lpstr>PowerPoint Presentation</vt:lpstr>
      <vt:lpstr>PowerPoint Presentation</vt:lpstr>
      <vt:lpstr>PowerPoint Presentation</vt:lpstr>
      <vt:lpstr>PowerPoint Presentation</vt:lpstr>
      <vt:lpstr>PowerPoint Presentation</vt:lpstr>
      <vt:lpstr>PowerPoint Presentation</vt:lpstr>
      <vt:lpstr>Raporty - sharepoint</vt:lpstr>
      <vt:lpstr>PowerPoint Presentation</vt:lpstr>
      <vt:lpstr>PowerPoint Presentation</vt:lpstr>
      <vt:lpstr>PowerPoint Presentation</vt:lpstr>
      <vt:lpstr>PowerPoint Presentation</vt:lpstr>
      <vt:lpstr>PowerPoint Presentation</vt:lpstr>
      <vt:lpstr>Kiedy zmienią się priorytety…</vt:lpstr>
      <vt:lpstr>PowerPoint Presentation</vt:lpstr>
      <vt:lpstr>PowerPoint Presentation</vt:lpstr>
      <vt:lpstr>Jakość - developerska</vt:lpstr>
      <vt:lpstr>Red, Green, Refactor</vt:lpstr>
      <vt:lpstr>Red, Green, Refactor</vt:lpstr>
      <vt:lpstr>Red, Green, Refactor</vt:lpstr>
      <vt:lpstr>PowerPoint Presentation</vt:lpstr>
      <vt:lpstr>Analiza jakości kodu</vt:lpstr>
      <vt:lpstr>Analiza jakości kodu - reguły</vt:lpstr>
      <vt:lpstr>Analiza jakości – wykrywanie CTRL+V</vt:lpstr>
      <vt:lpstr>Architektura</vt:lpstr>
      <vt:lpstr>PowerPoint Presentation</vt:lpstr>
      <vt:lpstr>Jakość - użytkowa</vt:lpstr>
      <vt:lpstr>PowerPoint Presentation</vt:lpstr>
      <vt:lpstr>PowerPoint Presentation</vt:lpstr>
      <vt:lpstr>PowerPoint Presentation</vt:lpstr>
      <vt:lpstr>PowerPoint Presentation</vt:lpstr>
      <vt:lpstr>PowerPoint Presentation</vt:lpstr>
      <vt:lpstr>PowerPoint Presentation</vt:lpstr>
      <vt:lpstr>Sprzężenie zwrotne</vt:lpstr>
      <vt:lpstr>Uwagi dotyczące kodu</vt:lpstr>
      <vt:lpstr>PowerPoint Presentation</vt:lpstr>
      <vt:lpstr>PowerPoint Presentation</vt:lpstr>
      <vt:lpstr>PowerPoint Presentation</vt:lpstr>
      <vt:lpstr>PowerPoint Presentation</vt:lpstr>
      <vt:lpstr>PowerPoint Presentation</vt:lpstr>
      <vt:lpstr>PowerPoint Presentation</vt:lpstr>
      <vt:lpstr>Ciągłe wdrażanie na Azure</vt:lpstr>
      <vt:lpstr>TFS i Azure – Ciągła Integracja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TFS bez Visual Studio</vt:lpstr>
      <vt:lpstr>TFS i Git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2013-11-28T12:53:20Z</dcterms:created>
  <dcterms:modified xsi:type="dcterms:W3CDTF">2014-01-24T12:46:52Z</dcterms:modified>
</cp:coreProperties>
</file>